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4"/>
  </p:notesMasterIdLst>
  <p:sldIdLst>
    <p:sldId id="321" r:id="rId2"/>
    <p:sldId id="305" r:id="rId3"/>
    <p:sldId id="314" r:id="rId4"/>
    <p:sldId id="284" r:id="rId5"/>
    <p:sldId id="315" r:id="rId6"/>
    <p:sldId id="316" r:id="rId7"/>
    <p:sldId id="317" r:id="rId8"/>
    <p:sldId id="318" r:id="rId9"/>
    <p:sldId id="319" r:id="rId10"/>
    <p:sldId id="320" r:id="rId11"/>
    <p:sldId id="288" r:id="rId12"/>
    <p:sldId id="312" r:id="rId13"/>
    <p:sldId id="282" r:id="rId14"/>
    <p:sldId id="290" r:id="rId15"/>
    <p:sldId id="283" r:id="rId16"/>
    <p:sldId id="306" r:id="rId17"/>
    <p:sldId id="308" r:id="rId18"/>
    <p:sldId id="310" r:id="rId19"/>
    <p:sldId id="309" r:id="rId20"/>
    <p:sldId id="311" r:id="rId21"/>
    <p:sldId id="265" r:id="rId22"/>
    <p:sldId id="313" r:id="rId2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a:srgbClr val="FF3399"/>
    <a:srgbClr val="CC0099"/>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036" autoAdjust="0"/>
  </p:normalViewPr>
  <p:slideViewPr>
    <p:cSldViewPr>
      <p:cViewPr>
        <p:scale>
          <a:sx n="70" d="100"/>
          <a:sy n="70" d="100"/>
        </p:scale>
        <p:origin x="-13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44E715F-BBAE-40D8-8BDE-11A0863DA8C3}" type="datetimeFigureOut">
              <a:rPr lang="he-IL" smtClean="0"/>
              <a:pPr/>
              <a:t>כ"א/טבת/תשע"ט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09783B4-3DAA-4985-A3CD-72B7484A9FDE}" type="slidenum">
              <a:rPr lang="he-IL" smtClean="0"/>
              <a:pPr/>
              <a:t>‹#›</a:t>
            </a:fld>
            <a:endParaRPr lang="he-IL"/>
          </a:p>
        </p:txBody>
      </p:sp>
    </p:spTree>
    <p:extLst>
      <p:ext uri="{BB962C8B-B14F-4D97-AF65-F5344CB8AC3E}">
        <p14:creationId xmlns:p14="http://schemas.microsoft.com/office/powerpoint/2010/main" val="7960242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baseline="0" dirty="0" smtClean="0"/>
              <a:t>המצגת תחת ה:</a:t>
            </a:r>
          </a:p>
          <a:p>
            <a:r>
              <a:rPr lang="en-US" baseline="0" dirty="0" smtClean="0"/>
              <a:t>Creative Commons</a:t>
            </a:r>
          </a:p>
          <a:p>
            <a:r>
              <a:rPr lang="he-IL" baseline="0" dirty="0" smtClean="0"/>
              <a:t>"יוצרים חברה מקיימת"</a:t>
            </a:r>
          </a:p>
          <a:p>
            <a:r>
              <a:rPr lang="he-IL" baseline="0" dirty="0" smtClean="0"/>
              <a:t>ענת האס ויובל סתיו</a:t>
            </a:r>
          </a:p>
          <a:p>
            <a:r>
              <a:rPr lang="en-US" baseline="0" dirty="0" smtClean="0"/>
              <a:t>u.v.stav@gmail.com</a:t>
            </a:r>
            <a:endParaRPr lang="he-IL" baseline="0" dirty="0" smtClean="0"/>
          </a:p>
          <a:p>
            <a:r>
              <a:rPr lang="en-US" baseline="0" dirty="0" smtClean="0"/>
              <a:t>Haas.anat@gmail.com</a:t>
            </a:r>
            <a:endParaRPr lang="he-IL" baseline="0" dirty="0" smtClean="0"/>
          </a:p>
          <a:p>
            <a:r>
              <a:rPr lang="en-US" baseline="0" dirty="0" smtClean="0"/>
              <a:t>http://creativecommons.org.il/index.php?option=com_content&amp;view=article&amp;id=30&amp;Itemid=130&amp;lang=en</a:t>
            </a:r>
            <a:endParaRPr lang="he-IL" baseline="0" dirty="0" smtClean="0"/>
          </a:p>
          <a:p>
            <a:endParaRPr lang="he-IL" baseline="0" dirty="0" smtClean="0"/>
          </a:p>
          <a:p>
            <a:r>
              <a:rPr lang="he-IL" baseline="0" dirty="0" smtClean="0"/>
              <a:t>כשאנחנו מדברים על קיימות, אנחנו לא מכוונים רק לסביבה, אלא גם לחברה. אחד הניצחונות הגדולים של התנועה לקיימות (</a:t>
            </a:r>
            <a:r>
              <a:rPr lang="en-US" baseline="0" dirty="0" smtClean="0"/>
              <a:t>sustainability</a:t>
            </a:r>
            <a:r>
              <a:rPr lang="he-IL" baseline="0" dirty="0" smtClean="0"/>
              <a:t>) בעולם הוא הקשירה שנעשתה בין סביבה לבין צדק חברתי.</a:t>
            </a:r>
          </a:p>
          <a:p>
            <a:r>
              <a:rPr lang="he-IL" baseline="0" dirty="0" smtClean="0"/>
              <a:t>שנתחיל? </a:t>
            </a:r>
          </a:p>
          <a:p>
            <a:endParaRPr lang="he-IL" baseline="0" dirty="0" smtClean="0"/>
          </a:p>
          <a:p>
            <a:r>
              <a:rPr lang="he-IL" baseline="0" dirty="0" smtClean="0"/>
              <a:t>ספרים, סרטונים והרצאות שדיברנו עליהם או כאלה שכדאי לכם להכיר:</a:t>
            </a:r>
          </a:p>
          <a:p>
            <a:endParaRPr lang="he-IL" baseline="0" dirty="0" smtClean="0"/>
          </a:p>
          <a:p>
            <a:r>
              <a:rPr lang="en-US" baseline="0" dirty="0" smtClean="0"/>
              <a:t>Market Economies:</a:t>
            </a:r>
          </a:p>
          <a:p>
            <a:r>
              <a:rPr lang="en-US" baseline="0" dirty="0" smtClean="0"/>
              <a:t>The invisible hand? (Bas Van </a:t>
            </a:r>
            <a:r>
              <a:rPr lang="en-US" baseline="0" dirty="0" err="1" smtClean="0"/>
              <a:t>Bavel</a:t>
            </a:r>
            <a:r>
              <a:rPr lang="en-US" baseline="0" dirty="0" smtClean="0"/>
              <a:t>)</a:t>
            </a:r>
            <a:endParaRPr lang="he-IL" baseline="0" dirty="0" smtClean="0"/>
          </a:p>
          <a:p>
            <a:r>
              <a:rPr lang="en-US" baseline="0" dirty="0" smtClean="0"/>
              <a:t>The Great Transformation (Karl Polanyi)</a:t>
            </a:r>
            <a:endParaRPr lang="he-IL" baseline="0" dirty="0" smtClean="0"/>
          </a:p>
          <a:p>
            <a:endParaRPr lang="he-IL" baseline="0" dirty="0" smtClean="0"/>
          </a:p>
          <a:p>
            <a:r>
              <a:rPr lang="en-US" baseline="0" dirty="0" smtClean="0"/>
              <a:t>Inequality:</a:t>
            </a:r>
            <a:endParaRPr lang="he-IL" baseline="0" dirty="0" smtClean="0"/>
          </a:p>
          <a:p>
            <a:r>
              <a:rPr lang="en-US" baseline="0" dirty="0" smtClean="0"/>
              <a:t>The spirit level (Wilkinson and Pickett)</a:t>
            </a:r>
          </a:p>
          <a:p>
            <a:r>
              <a:rPr lang="en-US" baseline="0" dirty="0" smtClean="0"/>
              <a:t>  Wealth in the 21</a:t>
            </a:r>
            <a:r>
              <a:rPr lang="en-US" baseline="30000" dirty="0" smtClean="0"/>
              <a:t>st</a:t>
            </a:r>
            <a:r>
              <a:rPr lang="en-US" baseline="0" dirty="0" smtClean="0"/>
              <a:t> Century (Thomas </a:t>
            </a:r>
            <a:r>
              <a:rPr lang="en-US" baseline="0" dirty="0" err="1" smtClean="0"/>
              <a:t>Picketty</a:t>
            </a:r>
            <a:r>
              <a:rPr lang="en-US" baseline="0" dirty="0" smtClean="0"/>
              <a:t>) – Including ted talk</a:t>
            </a:r>
          </a:p>
          <a:p>
            <a:r>
              <a:rPr lang="en-US" baseline="0" dirty="0" smtClean="0"/>
              <a:t>The price of </a:t>
            </a:r>
            <a:r>
              <a:rPr lang="en-US" baseline="0" dirty="0" err="1" smtClean="0"/>
              <a:t>inequallity</a:t>
            </a:r>
            <a:r>
              <a:rPr lang="en-US" baseline="0" dirty="0" smtClean="0"/>
              <a:t> (Joseph </a:t>
            </a:r>
            <a:r>
              <a:rPr lang="en-US" baseline="0" dirty="0" err="1" smtClean="0"/>
              <a:t>Stigelitz</a:t>
            </a:r>
            <a:r>
              <a:rPr lang="en-US" baseline="0" dirty="0" smtClean="0"/>
              <a:t>)</a:t>
            </a:r>
          </a:p>
          <a:p>
            <a:endParaRPr lang="en-US" baseline="0" dirty="0" smtClean="0"/>
          </a:p>
          <a:p>
            <a:r>
              <a:rPr lang="en-US" baseline="0" dirty="0" smtClean="0"/>
              <a:t>Growth:</a:t>
            </a:r>
          </a:p>
          <a:p>
            <a:r>
              <a:rPr lang="en-US" baseline="0" dirty="0" smtClean="0"/>
              <a:t>Prosperity without growth (Tim Jackson) – including Ted talk</a:t>
            </a:r>
          </a:p>
          <a:p>
            <a:endParaRPr lang="en-US" baseline="0" dirty="0" smtClean="0"/>
          </a:p>
          <a:p>
            <a:r>
              <a:rPr lang="en-US" baseline="0" dirty="0" smtClean="0"/>
              <a:t>After Capitalism and Scarcity and more:</a:t>
            </a:r>
          </a:p>
          <a:p>
            <a:r>
              <a:rPr lang="en-US" baseline="0" dirty="0" smtClean="0"/>
              <a:t>Zero marginal cost society (Jeremy Rifkin)</a:t>
            </a:r>
          </a:p>
          <a:p>
            <a:r>
              <a:rPr lang="en-US" baseline="0" dirty="0" smtClean="0"/>
              <a:t>Post capitalism (Paul Mason)</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Out of the wreckage (George </a:t>
            </a:r>
            <a:r>
              <a:rPr lang="en-US" baseline="0" dirty="0" err="1" smtClean="0"/>
              <a:t>Monbiot</a:t>
            </a:r>
            <a:r>
              <a:rPr lang="en-US" baseline="0" dirty="0" smtClean="0"/>
              <a:t>)</a:t>
            </a:r>
          </a:p>
          <a:p>
            <a:endParaRPr lang="en-US" baseline="0" dirty="0" smtClean="0"/>
          </a:p>
          <a:p>
            <a:r>
              <a:rPr lang="en-US" baseline="0" dirty="0" smtClean="0"/>
              <a:t>Pricing things </a:t>
            </a:r>
          </a:p>
          <a:p>
            <a:r>
              <a:rPr lang="en-US" baseline="0" dirty="0" smtClean="0"/>
              <a:t> The price of pricing everything (George </a:t>
            </a:r>
            <a:r>
              <a:rPr lang="en-US" baseline="0" dirty="0" err="1" smtClean="0"/>
              <a:t>Monbiot</a:t>
            </a:r>
            <a:r>
              <a:rPr lang="en-US" baseline="0" dirty="0" smtClean="0"/>
              <a:t>) - lecture</a:t>
            </a:r>
          </a:p>
          <a:p>
            <a:r>
              <a:rPr lang="en-US" baseline="0" dirty="0" smtClean="0"/>
              <a:t> </a:t>
            </a:r>
          </a:p>
          <a:p>
            <a:r>
              <a:rPr lang="en-US" baseline="0" dirty="0" smtClean="0"/>
              <a:t>Types of economies:</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Rosser and Rosser. (2005). Comparative economics in a transforming world</a:t>
            </a:r>
          </a:p>
          <a:p>
            <a:pPr marL="0" marR="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Sharing economy Vs Solidarity economy</a:t>
            </a:r>
            <a:endParaRPr lang="he-IL"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smtClean="0"/>
              <a:t>תקציר </a:t>
            </a:r>
          </a:p>
          <a:p>
            <a:pPr marL="0" marR="0" indent="0" algn="r" defTabSz="914400" rtl="1" eaLnBrk="1" fontAlgn="auto" latinLnBrk="0" hangingPunct="1">
              <a:lnSpc>
                <a:spcPct val="100000"/>
              </a:lnSpc>
              <a:spcBef>
                <a:spcPts val="0"/>
              </a:spcBef>
              <a:spcAft>
                <a:spcPts val="0"/>
              </a:spcAft>
              <a:buClrTx/>
              <a:buSzTx/>
              <a:buFontTx/>
              <a:buNone/>
              <a:tabLst/>
              <a:defRPr/>
            </a:pPr>
            <a:r>
              <a:rPr lang="en-US" baseline="0" dirty="0" smtClean="0"/>
              <a:t>http://www.heschel.org.il/heschellib-media-story-254488</a:t>
            </a:r>
          </a:p>
          <a:p>
            <a:pPr marL="0" marR="0" indent="0" algn="r" defTabSz="914400" rtl="1" eaLnBrk="1" fontAlgn="auto" latinLnBrk="0" hangingPunct="1">
              <a:lnSpc>
                <a:spcPct val="100000"/>
              </a:lnSpc>
              <a:spcBef>
                <a:spcPts val="0"/>
              </a:spcBef>
              <a:spcAft>
                <a:spcPts val="0"/>
              </a:spcAft>
              <a:buClrTx/>
              <a:buSzTx/>
              <a:buFontTx/>
              <a:buNone/>
              <a:tabLst/>
              <a:defRPr/>
            </a:pPr>
            <a:endParaRPr lang="he-IL" baseline="0" dirty="0" smtClean="0"/>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a:bodyPr>
          <a:lstStyle/>
          <a:p>
            <a:pPr rtl="1"/>
            <a:r>
              <a:rPr lang="he-IL" sz="1200" kern="1200" baseline="0" dirty="0" smtClean="0">
                <a:solidFill>
                  <a:schemeClr val="tx1"/>
                </a:solidFill>
                <a:effectLst/>
                <a:latin typeface="+mn-lt"/>
                <a:ea typeface="+mn-ea"/>
                <a:cs typeface="+mn-cs"/>
              </a:rPr>
              <a:t>אחד ההוגים המרכזיים שטען כי השאלה מה נסחר בשוק היא משמעותית היא קארל </a:t>
            </a:r>
            <a:r>
              <a:rPr lang="he-IL" sz="1200" kern="1200" baseline="0" dirty="0" err="1" smtClean="0">
                <a:solidFill>
                  <a:schemeClr val="tx1"/>
                </a:solidFill>
                <a:effectLst/>
                <a:latin typeface="+mn-lt"/>
                <a:ea typeface="+mn-ea"/>
                <a:cs typeface="+mn-cs"/>
              </a:rPr>
              <a:t>פולאני</a:t>
            </a:r>
            <a:r>
              <a:rPr lang="he-IL" sz="1200" kern="1200" baseline="0" dirty="0" smtClean="0">
                <a:solidFill>
                  <a:schemeClr val="tx1"/>
                </a:solidFill>
                <a:effectLst/>
                <a:latin typeface="+mn-lt"/>
                <a:ea typeface="+mn-ea"/>
                <a:cs typeface="+mn-cs"/>
              </a:rPr>
              <a:t>. מישהו שמע עליו במקרה?</a:t>
            </a:r>
          </a:p>
          <a:p>
            <a:pPr rtl="1"/>
            <a:r>
              <a:rPr lang="he-IL" sz="1200" kern="1200" baseline="0" dirty="0" smtClean="0">
                <a:solidFill>
                  <a:schemeClr val="tx1"/>
                </a:solidFill>
                <a:effectLst/>
                <a:latin typeface="+mn-lt"/>
                <a:ea typeface="+mn-ea"/>
                <a:cs typeface="+mn-cs"/>
              </a:rPr>
              <a:t>(לשמוע תשובות)</a:t>
            </a:r>
          </a:p>
          <a:p>
            <a:pPr rtl="1"/>
            <a:endParaRPr lang="he-IL" sz="1200" kern="1200" baseline="0" dirty="0" smtClean="0">
              <a:solidFill>
                <a:schemeClr val="tx1"/>
              </a:solidFill>
              <a:effectLst/>
              <a:latin typeface="+mn-lt"/>
              <a:ea typeface="+mn-ea"/>
              <a:cs typeface="+mn-cs"/>
            </a:endParaRPr>
          </a:p>
          <a:p>
            <a:pPr rtl="1"/>
            <a:r>
              <a:rPr lang="he-IL" sz="1200" kern="1200" baseline="0" dirty="0" smtClean="0">
                <a:solidFill>
                  <a:schemeClr val="tx1"/>
                </a:solidFill>
                <a:effectLst/>
                <a:latin typeface="+mn-lt"/>
                <a:ea typeface="+mn-ea"/>
                <a:cs typeface="+mn-cs"/>
              </a:rPr>
              <a:t>הוא היה כלכלן ופילוסוף הונגרי –אמריקאי יהודי שנולד ב 1889. ב 1940 לאחר שנמלט ממלחמת העולם השניה הוא כתב את: הספר</a:t>
            </a:r>
          </a:p>
          <a:p>
            <a:pPr rtl="1"/>
            <a:endParaRPr lang="he-IL" sz="1200" kern="1200" baseline="0" dirty="0" smtClean="0">
              <a:solidFill>
                <a:schemeClr val="tx1"/>
              </a:solidFill>
              <a:effectLst/>
              <a:latin typeface="+mn-lt"/>
              <a:ea typeface="+mn-ea"/>
              <a:cs typeface="+mn-cs"/>
            </a:endParaRPr>
          </a:p>
          <a:p>
            <a:pPr rtl="1"/>
            <a:r>
              <a:rPr lang="en-US" sz="1200" kern="1200" baseline="0" dirty="0" smtClean="0">
                <a:solidFill>
                  <a:schemeClr val="tx1"/>
                </a:solidFill>
                <a:effectLst/>
                <a:latin typeface="+mn-lt"/>
                <a:ea typeface="+mn-ea"/>
                <a:cs typeface="+mn-cs"/>
              </a:rPr>
              <a:t>The great transformation</a:t>
            </a:r>
            <a:r>
              <a:rPr lang="he-IL" sz="1200" kern="1200" baseline="0" dirty="0" smtClean="0">
                <a:solidFill>
                  <a:schemeClr val="tx1"/>
                </a:solidFill>
                <a:effectLst/>
                <a:latin typeface="+mn-lt"/>
                <a:ea typeface="+mn-ea"/>
                <a:cs typeface="+mn-cs"/>
              </a:rPr>
              <a:t> (לגיטימציה </a:t>
            </a:r>
            <a:r>
              <a:rPr lang="he-IL" sz="1200" kern="1200" baseline="0" dirty="0" err="1" smtClean="0">
                <a:solidFill>
                  <a:schemeClr val="tx1"/>
                </a:solidFill>
                <a:effectLst/>
                <a:latin typeface="+mn-lt"/>
                <a:ea typeface="+mn-ea"/>
                <a:cs typeface="+mn-cs"/>
              </a:rPr>
              <a:t>דךך</a:t>
            </a:r>
            <a:r>
              <a:rPr lang="he-IL" sz="1200" kern="1200" baseline="0" dirty="0" smtClean="0">
                <a:solidFill>
                  <a:schemeClr val="tx1"/>
                </a:solidFill>
                <a:effectLst/>
                <a:latin typeface="+mn-lt"/>
                <a:ea typeface="+mn-ea"/>
                <a:cs typeface="+mn-cs"/>
              </a:rPr>
              <a:t> </a:t>
            </a:r>
            <a:r>
              <a:rPr lang="he-IL" sz="1200" kern="1200" baseline="0" dirty="0" err="1" smtClean="0">
                <a:solidFill>
                  <a:schemeClr val="tx1"/>
                </a:solidFill>
                <a:effectLst/>
                <a:latin typeface="+mn-lt"/>
                <a:ea typeface="+mn-ea"/>
                <a:cs typeface="+mn-cs"/>
              </a:rPr>
              <a:t>סטיגליץ</a:t>
            </a:r>
            <a:r>
              <a:rPr lang="he-IL" sz="1200" kern="1200" baseline="0" dirty="0" smtClean="0">
                <a:solidFill>
                  <a:schemeClr val="tx1"/>
                </a:solidFill>
                <a:effectLst/>
                <a:latin typeface="+mn-lt"/>
                <a:ea typeface="+mn-ea"/>
                <a:cs typeface="+mn-cs"/>
              </a:rPr>
              <a:t>)</a:t>
            </a:r>
            <a:r>
              <a:rPr lang="he-IL" sz="1200" b="1" kern="1200" baseline="0" dirty="0" smtClean="0">
                <a:solidFill>
                  <a:schemeClr val="tx1"/>
                </a:solidFill>
                <a:effectLst/>
                <a:latin typeface="+mn-lt"/>
                <a:ea typeface="+mn-ea"/>
                <a:cs typeface="+mn-cs"/>
              </a:rPr>
              <a:t> </a:t>
            </a:r>
          </a:p>
          <a:p>
            <a:pPr rtl="1"/>
            <a:r>
              <a:rPr lang="he-IL" sz="1200" b="1" kern="1200" baseline="0" dirty="0" smtClean="0">
                <a:solidFill>
                  <a:schemeClr val="tx1"/>
                </a:solidFill>
                <a:effectLst/>
                <a:latin typeface="+mn-lt"/>
                <a:ea typeface="+mn-ea"/>
                <a:cs typeface="+mn-cs"/>
              </a:rPr>
              <a:t>(לא סיפור דטרמיניסטי) </a:t>
            </a:r>
            <a:r>
              <a:rPr lang="he-IL" sz="1200" kern="1200" baseline="0" dirty="0" smtClean="0">
                <a:solidFill>
                  <a:schemeClr val="tx1"/>
                </a:solidFill>
                <a:effectLst/>
                <a:latin typeface="+mn-lt"/>
                <a:ea typeface="+mn-ea"/>
                <a:cs typeface="+mn-cs"/>
              </a:rPr>
              <a:t>זהו ספר המספר על התהליכים שהובילו להתפתחות של כלכלת השוק הנוכחית מאז ימי הביניים. הוא סיפר סיפור אחר מהמקובל, כזה שבו כלכלת השוק איננה תוצאה דטרמיניסטית של תהליך אבולוציוני של כל כלכלה אלא תוצר של החלטות אנושיות.</a:t>
            </a:r>
          </a:p>
          <a:p>
            <a:pPr rtl="1"/>
            <a:endParaRPr lang="he-IL" sz="1200" kern="1200" baseline="0" dirty="0" smtClean="0">
              <a:solidFill>
                <a:schemeClr val="tx1"/>
              </a:solidFill>
              <a:effectLst/>
              <a:latin typeface="+mn-lt"/>
              <a:ea typeface="+mn-ea"/>
              <a:cs typeface="+mn-cs"/>
            </a:endParaRPr>
          </a:p>
          <a:p>
            <a:pPr rtl="1"/>
            <a:r>
              <a:rPr lang="he-IL" sz="1200" kern="1200" baseline="0" dirty="0" smtClean="0">
                <a:solidFill>
                  <a:schemeClr val="tx1"/>
                </a:solidFill>
                <a:effectLst/>
                <a:latin typeface="+mn-lt"/>
                <a:ea typeface="+mn-ea"/>
                <a:cs typeface="+mn-cs"/>
              </a:rPr>
              <a:t>הספר מתייחס ממש לתהליך שדיברנו עליו, בו מוצרים נוספים שאינם סחורות ושירותים מתחילים להיות מוערכים כחלק משיטת השוק, והוא דיבר באופן ספציפי על אדמות, כסף וכוח עבודה, כמו שאמרנו עכשיו.</a:t>
            </a:r>
          </a:p>
          <a:p>
            <a:pPr rtl="1"/>
            <a:r>
              <a:rPr lang="he-IL" sz="1200" kern="1200" baseline="0" dirty="0" smtClean="0">
                <a:solidFill>
                  <a:schemeClr val="tx1"/>
                </a:solidFill>
                <a:effectLst/>
                <a:latin typeface="+mn-lt"/>
                <a:ea typeface="+mn-ea"/>
                <a:cs typeface="+mn-cs"/>
              </a:rPr>
              <a:t>הוא קרא להם מוצרים בדיוניים (</a:t>
            </a:r>
            <a:r>
              <a:rPr lang="en-US" sz="1200" kern="1200" baseline="0" dirty="0" smtClean="0">
                <a:solidFill>
                  <a:schemeClr val="tx1"/>
                </a:solidFill>
                <a:effectLst/>
                <a:latin typeface="+mn-lt"/>
                <a:ea typeface="+mn-ea"/>
                <a:cs typeface="+mn-cs"/>
              </a:rPr>
              <a:t>fictitious commodities</a:t>
            </a:r>
            <a:r>
              <a:rPr lang="he-IL" sz="1200" kern="1200" baseline="0" dirty="0" smtClean="0">
                <a:solidFill>
                  <a:schemeClr val="tx1"/>
                </a:solidFill>
                <a:effectLst/>
                <a:latin typeface="+mn-lt"/>
                <a:ea typeface="+mn-ea"/>
                <a:cs typeface="+mn-cs"/>
              </a:rPr>
              <a:t>). כי למרות שהם לא מוצרים באמת, בהתייחסות שלנו כחברה אליהם, אנחנו הופכים אותם למוצרים נסחרים בשוק, וטען שיש לכך השלכות חברתיות בעייתיות מאוד. </a:t>
            </a:r>
          </a:p>
          <a:p>
            <a:pPr rtl="1"/>
            <a:endParaRPr lang="he-IL" sz="1200" kern="1200" baseline="0" dirty="0" smtClean="0">
              <a:solidFill>
                <a:schemeClr val="tx1"/>
              </a:solidFill>
              <a:effectLst/>
              <a:latin typeface="+mn-lt"/>
              <a:ea typeface="+mn-ea"/>
              <a:cs typeface="+mn-cs"/>
            </a:endParaRPr>
          </a:p>
          <a:p>
            <a:pPr rtl="1"/>
            <a:r>
              <a:rPr lang="he-IL" sz="1200" kern="1200" baseline="0" dirty="0" smtClean="0">
                <a:solidFill>
                  <a:schemeClr val="tx1"/>
                </a:solidFill>
                <a:effectLst/>
                <a:latin typeface="+mn-lt"/>
                <a:ea typeface="+mn-ea"/>
                <a:cs typeface="+mn-cs"/>
              </a:rPr>
              <a:t>לא נעמיק יותר מדי בהגותו של </a:t>
            </a:r>
            <a:r>
              <a:rPr lang="he-IL" sz="1200" kern="1200" baseline="0" dirty="0" err="1" smtClean="0">
                <a:solidFill>
                  <a:schemeClr val="tx1"/>
                </a:solidFill>
                <a:effectLst/>
                <a:latin typeface="+mn-lt"/>
                <a:ea typeface="+mn-ea"/>
                <a:cs typeface="+mn-cs"/>
              </a:rPr>
              <a:t>פולאני</a:t>
            </a:r>
            <a:r>
              <a:rPr lang="he-IL" sz="1200" kern="1200" baseline="0" dirty="0" smtClean="0">
                <a:solidFill>
                  <a:schemeClr val="tx1"/>
                </a:solidFill>
                <a:effectLst/>
                <a:latin typeface="+mn-lt"/>
                <a:ea typeface="+mn-ea"/>
                <a:cs typeface="+mn-cs"/>
              </a:rPr>
              <a:t>, אבל היינו רוצים להדגיש אולם שלוש תובנות משמעותיות שעולות מתוך הספר שלו:</a:t>
            </a:r>
          </a:p>
          <a:p>
            <a:pPr rtl="1"/>
            <a:endParaRPr lang="he-IL" sz="1200" kern="1200" baseline="0" dirty="0" smtClean="0">
              <a:solidFill>
                <a:schemeClr val="tx1"/>
              </a:solidFill>
              <a:effectLst/>
              <a:latin typeface="+mn-lt"/>
              <a:ea typeface="+mn-ea"/>
              <a:cs typeface="+mn-cs"/>
            </a:endParaRP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smtClean="0">
                <a:solidFill>
                  <a:schemeClr val="tx1"/>
                </a:solidFill>
                <a:effectLst/>
                <a:latin typeface="+mn-lt"/>
                <a:ea typeface="+mn-ea"/>
                <a:cs typeface="+mn-cs"/>
              </a:rPr>
              <a:t>שהמסחר במוצרים האלו גורם לכך שהכלכלה מפסיקה להיות מוטמעת (</a:t>
            </a:r>
            <a:r>
              <a:rPr lang="en-US" sz="1200" kern="1200" baseline="0" dirty="0" err="1" smtClean="0">
                <a:solidFill>
                  <a:schemeClr val="tx1"/>
                </a:solidFill>
                <a:effectLst/>
                <a:latin typeface="+mn-lt"/>
                <a:ea typeface="+mn-ea"/>
                <a:cs typeface="+mn-cs"/>
              </a:rPr>
              <a:t>disembedded</a:t>
            </a:r>
            <a:r>
              <a:rPr lang="he-IL" sz="1200" kern="1200" baseline="0" dirty="0" smtClean="0">
                <a:solidFill>
                  <a:schemeClr val="tx1"/>
                </a:solidFill>
                <a:effectLst/>
                <a:latin typeface="+mn-lt"/>
                <a:ea typeface="+mn-ea"/>
                <a:cs typeface="+mn-cs"/>
              </a:rPr>
              <a:t>) בתוך החברה בה היא פועלת, והיא מתחילה להיות עצמאית ובעלת אופי, מניעים ומטרות משלה. יכולות להיות לכך משמעויות רבות, לדוגמא: כלכלות שהורסות את הסולידריות החברתית בחברות בהן הן פועלות; באס </a:t>
            </a:r>
            <a:r>
              <a:rPr lang="he-IL" sz="1200" kern="1200" dirty="0" smtClean="0">
                <a:solidFill>
                  <a:schemeClr val="tx1"/>
                </a:solidFill>
                <a:effectLst/>
                <a:latin typeface="+mn-lt"/>
                <a:ea typeface="+mn-ea"/>
                <a:cs typeface="+mn-cs"/>
              </a:rPr>
              <a:t>ואן </a:t>
            </a:r>
            <a:r>
              <a:rPr lang="he-IL" sz="1200" kern="1200" dirty="0" err="1" smtClean="0">
                <a:solidFill>
                  <a:schemeClr val="tx1"/>
                </a:solidFill>
                <a:effectLst/>
                <a:latin typeface="+mn-lt"/>
                <a:ea typeface="+mn-ea"/>
                <a:cs typeface="+mn-cs"/>
              </a:rPr>
              <a:t>באוול</a:t>
            </a:r>
            <a:r>
              <a:rPr lang="he-IL" sz="1200" kern="1200" dirty="0" smtClean="0">
                <a:solidFill>
                  <a:schemeClr val="tx1"/>
                </a:solidFill>
                <a:effectLst/>
                <a:latin typeface="+mn-lt"/>
                <a:ea typeface="+mn-ea"/>
                <a:cs typeface="+mn-cs"/>
              </a:rPr>
              <a:t>, כלכלן היסטורי מהולנד, הוציא ב2016</a:t>
            </a:r>
            <a:r>
              <a:rPr lang="he-IL" sz="1200" kern="1200" baseline="0" dirty="0" smtClean="0">
                <a:solidFill>
                  <a:schemeClr val="tx1"/>
                </a:solidFill>
                <a:effectLst/>
                <a:latin typeface="+mn-lt"/>
                <a:ea typeface="+mn-ea"/>
                <a:cs typeface="+mn-cs"/>
              </a:rPr>
              <a:t> ספר בו הוא</a:t>
            </a:r>
            <a:r>
              <a:rPr lang="he-IL" sz="1200" kern="1200" dirty="0" smtClean="0">
                <a:solidFill>
                  <a:schemeClr val="tx1"/>
                </a:solidFill>
                <a:effectLst/>
                <a:latin typeface="+mn-lt"/>
                <a:ea typeface="+mn-ea"/>
                <a:cs typeface="+mn-cs"/>
              </a:rPr>
              <a:t> חקר 3 חברות שונות לאורך ההיסטוריה שהפכו לכלכת שוק מאז שנת 500 לספירה: </a:t>
            </a:r>
            <a:r>
              <a:rPr lang="he-IL" sz="1200" kern="1200" dirty="0" err="1" smtClean="0">
                <a:solidFill>
                  <a:schemeClr val="tx1"/>
                </a:solidFill>
                <a:effectLst/>
                <a:latin typeface="+mn-lt"/>
                <a:ea typeface="+mn-ea"/>
                <a:cs typeface="+mn-cs"/>
              </a:rPr>
              <a:t>עירק</a:t>
            </a:r>
            <a:r>
              <a:rPr lang="he-IL" sz="1200" kern="1200" dirty="0" smtClean="0">
                <a:solidFill>
                  <a:schemeClr val="tx1"/>
                </a:solidFill>
                <a:effectLst/>
                <a:latin typeface="+mn-lt"/>
                <a:ea typeface="+mn-ea"/>
                <a:cs typeface="+mn-cs"/>
              </a:rPr>
              <a:t>, איטליה והאזור של הולנד ובלגיה.</a:t>
            </a:r>
          </a:p>
          <a:p>
            <a:pPr marL="228600" marR="0" indent="-228600" algn="r" defTabSz="914400" rtl="1" eaLnBrk="1" fontAlgn="auto" latinLnBrk="0" hangingPunct="1">
              <a:lnSpc>
                <a:spcPct val="100000"/>
              </a:lnSpc>
              <a:spcBef>
                <a:spcPts val="0"/>
              </a:spcBef>
              <a:spcAft>
                <a:spcPts val="0"/>
              </a:spcAft>
              <a:buClrTx/>
              <a:buSzTx/>
              <a:buFontTx/>
              <a:buNone/>
              <a:tabLst/>
              <a:defRPr/>
            </a:pPr>
            <a:endParaRPr lang="he-IL" sz="1200" kern="1200" dirty="0" smtClean="0">
              <a:solidFill>
                <a:schemeClr val="tx1"/>
              </a:solidFill>
              <a:effectLst/>
              <a:latin typeface="+mn-lt"/>
              <a:ea typeface="+mn-ea"/>
              <a:cs typeface="+mn-cs"/>
            </a:endParaRPr>
          </a:p>
          <a:p>
            <a:pPr marL="228600" marR="0" indent="-22860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 הוא מראה תהליך שחוזר על עצמו (בשלושת</a:t>
            </a:r>
            <a:r>
              <a:rPr lang="he-IL" sz="1200" kern="1200" baseline="0" dirty="0" smtClean="0">
                <a:solidFill>
                  <a:schemeClr val="tx1"/>
                </a:solidFill>
                <a:effectLst/>
                <a:latin typeface="+mn-lt"/>
                <a:ea typeface="+mn-ea"/>
                <a:cs typeface="+mn-cs"/>
              </a:rPr>
              <a:t> המקרים שחקר)</a:t>
            </a:r>
            <a:r>
              <a:rPr lang="he-IL" sz="1200" kern="1200" dirty="0" smtClean="0">
                <a:solidFill>
                  <a:schemeClr val="tx1"/>
                </a:solidFill>
                <a:effectLst/>
                <a:latin typeface="+mn-lt"/>
                <a:ea typeface="+mn-ea"/>
                <a:cs typeface="+mn-cs"/>
              </a:rPr>
              <a:t>. תהליך המתחיל בצמיחה גדולה מאוד. בתקופה השנייה היא מאופיינת בסטגנציה כלכלית המלווה באי שוויון חברתי, מינוף כסף לצורך יצירת השפעה פוליטית ובסופו של דבר לקריסה של החברות הללו.</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endParaRPr lang="he-IL" sz="1200" kern="1200" dirty="0" smtClean="0">
              <a:solidFill>
                <a:schemeClr val="tx1"/>
              </a:solidFill>
              <a:effectLst/>
              <a:latin typeface="+mn-lt"/>
              <a:ea typeface="+mn-ea"/>
              <a:cs typeface="+mn-cs"/>
            </a:endParaRPr>
          </a:p>
          <a:p>
            <a:pPr marL="228600" marR="0" indent="-228600" algn="r" defTabSz="914400" rtl="1" eaLnBrk="1" fontAlgn="auto" latinLnBrk="0" hangingPunct="1">
              <a:lnSpc>
                <a:spcPct val="100000"/>
              </a:lnSpc>
              <a:spcBef>
                <a:spcPts val="0"/>
              </a:spcBef>
              <a:spcAft>
                <a:spcPts val="0"/>
              </a:spcAft>
              <a:buClrTx/>
              <a:buSzTx/>
              <a:buFontTx/>
              <a:buNone/>
              <a:tabLst/>
              <a:defRPr/>
            </a:pPr>
            <a:r>
              <a:rPr lang="he-IL" sz="1200" kern="1200" baseline="0" dirty="0" smtClean="0">
                <a:solidFill>
                  <a:schemeClr val="tx1"/>
                </a:solidFill>
                <a:effectLst/>
                <a:latin typeface="+mn-lt"/>
                <a:ea typeface="+mn-ea"/>
                <a:cs typeface="+mn-cs"/>
              </a:rPr>
              <a:t>2. </a:t>
            </a:r>
            <a:r>
              <a:rPr lang="he-IL" sz="1200" kern="1200" baseline="0" dirty="0" err="1" smtClean="0">
                <a:solidFill>
                  <a:schemeClr val="tx1"/>
                </a:solidFill>
                <a:effectLst/>
                <a:latin typeface="+mn-lt"/>
                <a:ea typeface="+mn-ea"/>
                <a:cs typeface="+mn-cs"/>
              </a:rPr>
              <a:t>פולאני</a:t>
            </a:r>
            <a:r>
              <a:rPr lang="he-IL" sz="1200" kern="1200" baseline="0" dirty="0" smtClean="0">
                <a:solidFill>
                  <a:schemeClr val="tx1"/>
                </a:solidFill>
                <a:effectLst/>
                <a:latin typeface="+mn-lt"/>
                <a:ea typeface="+mn-ea"/>
                <a:cs typeface="+mn-cs"/>
              </a:rPr>
              <a:t> גם מספר על הניכור הנגרם כתוצאה מכך שעוד ועוד חלקים מהחיים שלנו נהיים מוכספים (נהפכים לממוסחרים בכסף).</a:t>
            </a:r>
          </a:p>
          <a:p>
            <a:pPr marL="228600" marR="0" indent="-228600" algn="r" defTabSz="914400" rtl="1" eaLnBrk="1" fontAlgn="auto" latinLnBrk="0" hangingPunct="1">
              <a:lnSpc>
                <a:spcPct val="100000"/>
              </a:lnSpc>
              <a:spcBef>
                <a:spcPts val="0"/>
              </a:spcBef>
              <a:spcAft>
                <a:spcPts val="0"/>
              </a:spcAft>
              <a:buClrTx/>
              <a:buSzTx/>
              <a:buFontTx/>
              <a:buNone/>
              <a:tabLst/>
              <a:defRPr/>
            </a:pPr>
            <a:endParaRPr lang="he-IL" sz="1200" kern="1200" baseline="0" dirty="0" smtClean="0">
              <a:solidFill>
                <a:schemeClr val="tx1"/>
              </a:solidFill>
              <a:effectLst/>
              <a:latin typeface="+mn-lt"/>
              <a:ea typeface="+mn-ea"/>
              <a:cs typeface="+mn-cs"/>
            </a:endParaRPr>
          </a:p>
          <a:p>
            <a:pPr marL="228600" indent="-228600" rtl="1">
              <a:buNone/>
            </a:pPr>
            <a:r>
              <a:rPr lang="he-IL" sz="1200" kern="1200" baseline="0" dirty="0" smtClean="0">
                <a:solidFill>
                  <a:schemeClr val="tx1"/>
                </a:solidFill>
                <a:effectLst/>
                <a:latin typeface="+mn-lt"/>
                <a:ea typeface="+mn-ea"/>
                <a:cs typeface="+mn-cs"/>
              </a:rPr>
              <a:t>3. עוד עולה שיש דרכים נוספות לחלוקת וניהול משאבים בחברה שאיננה בצורה של שוק. חלק זה הוא מגמה משמעותית המתחזקת בעולם הנקראת נחלת הכלל או "</a:t>
            </a:r>
            <a:r>
              <a:rPr lang="he-IL" sz="1200" kern="1200" baseline="0" dirty="0" err="1" smtClean="0">
                <a:solidFill>
                  <a:schemeClr val="tx1"/>
                </a:solidFill>
                <a:effectLst/>
                <a:latin typeface="+mn-lt"/>
                <a:ea typeface="+mn-ea"/>
                <a:cs typeface="+mn-cs"/>
              </a:rPr>
              <a:t>קומונס</a:t>
            </a:r>
            <a:r>
              <a:rPr lang="he-IL" sz="1200" kern="1200" baseline="0" dirty="0" smtClean="0">
                <a:solidFill>
                  <a:schemeClr val="tx1"/>
                </a:solidFill>
                <a:effectLst/>
                <a:latin typeface="+mn-lt"/>
                <a:ea typeface="+mn-ea"/>
                <a:cs typeface="+mn-cs"/>
              </a:rPr>
              <a:t>". זה מצב שבו קהילות מנהלות את המשאבים שלהן: גינות קהילתיות, </a:t>
            </a:r>
            <a:r>
              <a:rPr lang="he-IL" sz="1200" kern="1200" baseline="0" dirty="0" err="1" smtClean="0">
                <a:solidFill>
                  <a:schemeClr val="tx1"/>
                </a:solidFill>
                <a:effectLst/>
                <a:latin typeface="+mn-lt"/>
                <a:ea typeface="+mn-ea"/>
                <a:cs typeface="+mn-cs"/>
              </a:rPr>
              <a:t>ויקפידיה</a:t>
            </a:r>
            <a:r>
              <a:rPr lang="he-IL" sz="1200" kern="1200" baseline="0" dirty="0" smtClean="0">
                <a:solidFill>
                  <a:schemeClr val="tx1"/>
                </a:solidFill>
                <a:effectLst/>
                <a:latin typeface="+mn-lt"/>
                <a:ea typeface="+mn-ea"/>
                <a:cs typeface="+mn-cs"/>
              </a:rPr>
              <a:t>, תאגידי אנרגיה קהילתיים ועוד. למעשה מדובר בדרך שלישית הצומחת אל מול הדואליות התפיסתית שהיתה נהוגה עד עתה: ניהול ציבורי או פרטי.</a:t>
            </a:r>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10</a:t>
            </a:fld>
            <a:endParaRPr lang="he-IL"/>
          </a:p>
        </p:txBody>
      </p:sp>
    </p:spTree>
    <p:extLst>
      <p:ext uri="{BB962C8B-B14F-4D97-AF65-F5344CB8AC3E}">
        <p14:creationId xmlns:p14="http://schemas.microsoft.com/office/powerpoint/2010/main" val="140666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85000" lnSpcReduction="20000"/>
          </a:bodyPr>
          <a:lstStyle/>
          <a:p>
            <a:pPr rtl="1"/>
            <a:r>
              <a:rPr lang="he-IL" sz="1200" u="none" kern="1200" dirty="0" smtClean="0">
                <a:solidFill>
                  <a:schemeClr val="tx1"/>
                </a:solidFill>
                <a:latin typeface="+mn-lt"/>
                <a:ea typeface="+mn-ea"/>
                <a:cs typeface="+mn-cs"/>
              </a:rPr>
              <a:t>אוקי</a:t>
            </a:r>
            <a:r>
              <a:rPr lang="he-IL" sz="1200" u="none" kern="1200" baseline="0" dirty="0" smtClean="0">
                <a:solidFill>
                  <a:schemeClr val="tx1"/>
                </a:solidFill>
                <a:latin typeface="+mn-lt"/>
                <a:ea typeface="+mn-ea"/>
                <a:cs typeface="+mn-cs"/>
              </a:rPr>
              <a:t>, אחרי שעשינו קצת זום-אין לשיטת השוק של הכלכלה, בואו נעשה זום-</a:t>
            </a:r>
            <a:r>
              <a:rPr lang="he-IL" sz="1200" u="none" kern="1200" baseline="0" dirty="0" err="1" smtClean="0">
                <a:solidFill>
                  <a:schemeClr val="tx1"/>
                </a:solidFill>
                <a:latin typeface="+mn-lt"/>
                <a:ea typeface="+mn-ea"/>
                <a:cs typeface="+mn-cs"/>
              </a:rPr>
              <a:t>אווט</a:t>
            </a:r>
            <a:r>
              <a:rPr lang="he-IL" sz="1200" u="none" kern="1200" baseline="0" dirty="0" smtClean="0">
                <a:solidFill>
                  <a:schemeClr val="tx1"/>
                </a:solidFill>
                <a:latin typeface="+mn-lt"/>
                <a:ea typeface="+mn-ea"/>
                <a:cs typeface="+mn-cs"/>
              </a:rPr>
              <a:t> מחודש בשביל להבין בעיות נוספות:</a:t>
            </a:r>
            <a:endParaRPr lang="he-IL" sz="1200" u="none" kern="1200" dirty="0" smtClean="0">
              <a:solidFill>
                <a:schemeClr val="tx1"/>
              </a:solidFill>
              <a:latin typeface="+mn-lt"/>
              <a:ea typeface="+mn-ea"/>
              <a:cs typeface="+mn-cs"/>
            </a:endParaRPr>
          </a:p>
          <a:p>
            <a:pPr rtl="1"/>
            <a:r>
              <a:rPr lang="he-IL" sz="1200" u="sng" kern="1200" dirty="0" smtClean="0">
                <a:solidFill>
                  <a:schemeClr val="tx1"/>
                </a:solidFill>
                <a:latin typeface="+mn-lt"/>
                <a:ea typeface="+mn-ea"/>
                <a:cs typeface="+mn-cs"/>
              </a:rPr>
              <a:t>אז מה לא נמצא במודל הבסיסי של הכלכלה?</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דרך ההתבוננות במשקפיים של התמ"ג  התחלנו להבין שהמודל הזה עיוור לחלק מהאספקטים שקיימים במציאות. אז בואו נסתכל על המודל של הכלכלה וננסה להבין מה אין בו, או לחילופין, איזה דברים משפיעים עליו (או מושפעים ממנו באופן ישיר) אך לא נמצאים בתמונה הזו?</a:t>
            </a:r>
          </a:p>
          <a:p>
            <a:pPr rtl="1"/>
            <a:r>
              <a:rPr lang="he-IL" sz="1200" kern="1200" dirty="0" smtClean="0">
                <a:solidFill>
                  <a:schemeClr val="tx1"/>
                </a:solidFill>
                <a:latin typeface="+mn-lt"/>
                <a:ea typeface="+mn-ea"/>
                <a:cs typeface="+mn-cs"/>
              </a:rPr>
              <a:t>(לשמוע</a:t>
            </a:r>
            <a:r>
              <a:rPr lang="he-IL" sz="1200" kern="1200" baseline="0" dirty="0" smtClean="0">
                <a:solidFill>
                  <a:schemeClr val="tx1"/>
                </a:solidFill>
                <a:latin typeface="+mn-lt"/>
                <a:ea typeface="+mn-ea"/>
                <a:cs typeface="+mn-cs"/>
              </a:rPr>
              <a:t> תשובות)</a:t>
            </a:r>
          </a:p>
          <a:p>
            <a:pPr rtl="1"/>
            <a:endParaRPr lang="he-IL"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הסביבה (כלכלה</a:t>
            </a:r>
            <a:r>
              <a:rPr lang="he-IL" sz="1200" kern="1200" baseline="0" dirty="0" smtClean="0">
                <a:solidFill>
                  <a:schemeClr val="tx1"/>
                </a:solidFill>
                <a:latin typeface="+mn-lt"/>
                <a:ea typeface="+mn-ea"/>
                <a:cs typeface="+mn-cs"/>
              </a:rPr>
              <a:t> סביבתית ואקולוגית)</a:t>
            </a:r>
            <a:endParaRPr lang="he-IL" sz="1200" kern="1200" dirty="0" smtClean="0">
              <a:solidFill>
                <a:schemeClr val="tx1"/>
              </a:solidFill>
              <a:latin typeface="+mn-lt"/>
              <a:ea typeface="+mn-ea"/>
              <a:cs typeface="+mn-cs"/>
            </a:endParaRPr>
          </a:p>
          <a:p>
            <a:pPr rtl="1"/>
            <a:endParaRPr lang="he-IL"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עבודה לא מתוגמלת – </a:t>
            </a:r>
            <a:r>
              <a:rPr lang="en-US" sz="1200" kern="1200" dirty="0" smtClean="0">
                <a:solidFill>
                  <a:schemeClr val="tx1"/>
                </a:solidFill>
                <a:latin typeface="+mn-lt"/>
                <a:ea typeface="+mn-ea"/>
                <a:cs typeface="+mn-cs"/>
              </a:rPr>
              <a:t>care</a:t>
            </a:r>
            <a:r>
              <a:rPr lang="en-US" sz="1200" kern="1200" baseline="0" dirty="0" smtClean="0">
                <a:solidFill>
                  <a:schemeClr val="tx1"/>
                </a:solidFill>
                <a:latin typeface="+mn-lt"/>
                <a:ea typeface="+mn-ea"/>
                <a:cs typeface="+mn-cs"/>
              </a:rPr>
              <a:t> economy</a:t>
            </a:r>
            <a:r>
              <a:rPr lang="he-IL" sz="1200" kern="1200" baseline="0" dirty="0" smtClean="0">
                <a:solidFill>
                  <a:schemeClr val="tx1"/>
                </a:solidFill>
                <a:latin typeface="+mn-lt"/>
                <a:ea typeface="+mn-ea"/>
                <a:cs typeface="+mn-cs"/>
              </a:rPr>
              <a:t> כלכלה פמיניסטית</a:t>
            </a:r>
            <a:endParaRPr lang="he-IL" sz="1200" kern="1200" dirty="0" smtClean="0">
              <a:solidFill>
                <a:schemeClr val="tx1"/>
              </a:solidFill>
              <a:latin typeface="+mn-lt"/>
              <a:ea typeface="+mn-ea"/>
              <a:cs typeface="+mn-cs"/>
            </a:endParaRPr>
          </a:p>
          <a:p>
            <a:pPr rtl="1"/>
            <a:endParaRPr lang="he-IL"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חברה </a:t>
            </a:r>
          </a:p>
          <a:p>
            <a:pPr rtl="1"/>
            <a:r>
              <a:rPr lang="he-IL" sz="1200" kern="1200" dirty="0" smtClean="0">
                <a:solidFill>
                  <a:schemeClr val="tx1"/>
                </a:solidFill>
                <a:latin typeface="+mn-lt"/>
                <a:ea typeface="+mn-ea"/>
                <a:cs typeface="+mn-cs"/>
              </a:rPr>
              <a:t> </a:t>
            </a:r>
          </a:p>
          <a:p>
            <a:pPr rtl="1"/>
            <a:r>
              <a:rPr lang="he-IL" sz="1200" kern="1200" dirty="0" smtClean="0">
                <a:solidFill>
                  <a:schemeClr val="tx1"/>
                </a:solidFill>
                <a:latin typeface="+mn-lt"/>
                <a:ea typeface="+mn-ea"/>
                <a:cs typeface="+mn-cs"/>
              </a:rPr>
              <a:t>וכלכלה התנהגותית –</a:t>
            </a:r>
            <a:r>
              <a:rPr lang="he-IL" sz="1200" kern="1200" dirty="0" err="1" smtClean="0">
                <a:solidFill>
                  <a:schemeClr val="tx1"/>
                </a:solidFill>
                <a:latin typeface="+mn-lt"/>
                <a:ea typeface="+mn-ea"/>
                <a:cs typeface="+mn-cs"/>
              </a:rPr>
              <a:t> הבוחנת</a:t>
            </a:r>
            <a:r>
              <a:rPr lang="he-IL" sz="1200" kern="1200" baseline="0" dirty="0" smtClean="0">
                <a:solidFill>
                  <a:schemeClr val="tx1"/>
                </a:solidFill>
                <a:latin typeface="+mn-lt"/>
                <a:ea typeface="+mn-ea"/>
                <a:cs typeface="+mn-cs"/>
              </a:rPr>
              <a:t> כיצד אנחנו מקבלים החלטות כאנשים לא </a:t>
            </a:r>
            <a:r>
              <a:rPr lang="he-IL" sz="1200" kern="1200" baseline="0" dirty="0" err="1" smtClean="0">
                <a:solidFill>
                  <a:schemeClr val="tx1"/>
                </a:solidFill>
                <a:latin typeface="+mn-lt"/>
                <a:ea typeface="+mn-ea"/>
                <a:cs typeface="+mn-cs"/>
              </a:rPr>
              <a:t>ראציונאלים</a:t>
            </a:r>
            <a:r>
              <a:rPr lang="he-IL" sz="1200" kern="1200" baseline="0" dirty="0" smtClean="0">
                <a:solidFill>
                  <a:schemeClr val="tx1"/>
                </a:solidFill>
                <a:latin typeface="+mn-lt"/>
                <a:ea typeface="+mn-ea"/>
                <a:cs typeface="+mn-cs"/>
              </a:rPr>
              <a:t> (ללחוץ על האדם –</a:t>
            </a:r>
            <a:r>
              <a:rPr lang="he-IL" sz="1200" kern="1200" baseline="0" dirty="0" err="1" smtClean="0">
                <a:solidFill>
                  <a:schemeClr val="tx1"/>
                </a:solidFill>
                <a:latin typeface="+mn-lt"/>
                <a:ea typeface="+mn-ea"/>
                <a:cs typeface="+mn-cs"/>
              </a:rPr>
              <a:t> הסרטון</a:t>
            </a:r>
            <a:r>
              <a:rPr lang="he-IL" sz="1200" kern="1200" baseline="0" dirty="0" smtClean="0">
                <a:solidFill>
                  <a:schemeClr val="tx1"/>
                </a:solidFill>
                <a:latin typeface="+mn-lt"/>
                <a:ea typeface="+mn-ea"/>
                <a:cs typeface="+mn-cs"/>
              </a:rPr>
              <a:t> של </a:t>
            </a:r>
            <a:r>
              <a:rPr lang="he-IL" sz="1200" kern="1200" baseline="0" dirty="0" err="1" smtClean="0">
                <a:solidFill>
                  <a:schemeClr val="tx1"/>
                </a:solidFill>
                <a:latin typeface="+mn-lt"/>
                <a:ea typeface="+mn-ea"/>
                <a:cs typeface="+mn-cs"/>
              </a:rPr>
              <a:t>קיית</a:t>
            </a:r>
            <a:r>
              <a:rPr lang="he-IL" sz="1200" kern="1200" baseline="0" dirty="0" smtClean="0">
                <a:solidFill>
                  <a:schemeClr val="tx1"/>
                </a:solidFill>
                <a:latin typeface="+mn-lt"/>
                <a:ea typeface="+mn-ea"/>
                <a:cs typeface="+mn-cs"/>
              </a:rPr>
              <a:t> על הומו-</a:t>
            </a:r>
            <a:r>
              <a:rPr lang="he-IL" sz="1200" kern="1200" baseline="0" dirty="0" err="1" smtClean="0">
                <a:solidFill>
                  <a:schemeClr val="tx1"/>
                </a:solidFill>
                <a:latin typeface="+mn-lt"/>
                <a:ea typeface="+mn-ea"/>
                <a:cs typeface="+mn-cs"/>
              </a:rPr>
              <a:t>אקונומיקוס</a:t>
            </a:r>
            <a:r>
              <a:rPr lang="he-IL" sz="1200" kern="1200" baseline="0" dirty="0" smtClean="0">
                <a:solidFill>
                  <a:schemeClr val="tx1"/>
                </a:solidFill>
                <a:latin typeface="+mn-lt"/>
                <a:ea typeface="+mn-ea"/>
                <a:cs typeface="+mn-cs"/>
              </a:rPr>
              <a:t>)</a:t>
            </a:r>
            <a:endParaRPr lang="he-IL" sz="1200" kern="1200" dirty="0" smtClean="0">
              <a:solidFill>
                <a:schemeClr val="tx1"/>
              </a:solidFill>
              <a:latin typeface="+mn-lt"/>
              <a:ea typeface="+mn-ea"/>
              <a:cs typeface="+mn-cs"/>
            </a:endParaRPr>
          </a:p>
          <a:p>
            <a:pPr rtl="1"/>
            <a:endParaRPr lang="he-IL" sz="1200" kern="120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latin typeface="+mn-lt"/>
                <a:ea typeface="+mn-ea"/>
                <a:cs typeface="+mn-cs"/>
              </a:rPr>
              <a:t>כל אלו הם גורמים שעל אף שלא נכנסים תחת ההגדרה היבשה של כלכלה (ובטח לא של כלכלה </a:t>
            </a:r>
            <a:r>
              <a:rPr lang="he-IL" sz="1200" kern="1200" dirty="0" err="1" smtClean="0">
                <a:solidFill>
                  <a:schemeClr val="tx1"/>
                </a:solidFill>
                <a:latin typeface="+mn-lt"/>
                <a:ea typeface="+mn-ea"/>
                <a:cs typeface="+mn-cs"/>
              </a:rPr>
              <a:t>מוניטרית</a:t>
            </a:r>
            <a:r>
              <a:rPr lang="he-IL" sz="1200" kern="1200" dirty="0" smtClean="0">
                <a:solidFill>
                  <a:schemeClr val="tx1"/>
                </a:solidFill>
                <a:latin typeface="+mn-lt"/>
                <a:ea typeface="+mn-ea"/>
                <a:cs typeface="+mn-cs"/>
              </a:rPr>
              <a:t> ), אפשר לראות שיש להם השפעה מאוד גדולה על הכלכלה. מה ההשפעה שלהם?! איך הם קשורים ולמה אנחנו בכלל צריכים לשים לב אליהם? למה זה לא יהיה נכון להסתכל על הכלכלה בנפרד מהם? למה זה יכול לגרום?! ברגע שלא מתייחסים אליהם במודל בעצם הופכים אותם ללא משפיעים ואפשר להתעלם מהם, לא לתת להם חשיבות במערכת הכלכלית שלנו ולדרוס אותם– מושג הנקרא עלות חיצונית (</a:t>
            </a:r>
            <a:r>
              <a:rPr lang="en-US" sz="1200" kern="1200" dirty="0" smtClean="0">
                <a:solidFill>
                  <a:schemeClr val="tx1"/>
                </a:solidFill>
                <a:latin typeface="+mn-lt"/>
                <a:ea typeface="+mn-ea"/>
                <a:cs typeface="+mn-cs"/>
              </a:rPr>
              <a:t>externality</a:t>
            </a:r>
            <a:r>
              <a:rPr lang="he-IL" sz="1200" kern="1200" dirty="0" smtClean="0">
                <a:solidFill>
                  <a:schemeClr val="tx1"/>
                </a:solidFill>
                <a:latin typeface="+mn-lt"/>
                <a:ea typeface="+mn-ea"/>
                <a:cs typeface="+mn-cs"/>
              </a:rPr>
              <a:t> ). </a:t>
            </a:r>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11</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85000" lnSpcReduction="20000"/>
          </a:bodyPr>
          <a:lstStyle/>
          <a:p>
            <a:pPr rtl="1"/>
            <a:r>
              <a:rPr lang="he-IL" sz="1200" kern="1200" dirty="0" smtClean="0">
                <a:solidFill>
                  <a:schemeClr val="tx1"/>
                </a:solidFill>
                <a:latin typeface="+mn-lt"/>
                <a:ea typeface="+mn-ea"/>
                <a:cs typeface="+mn-cs"/>
              </a:rPr>
              <a:t>סביבה- אנחנו נשענים על הסביבה בשביל לספק לעצמנו את כל צרכינו. התעלמות ממנה כחלק מהמודל מתעלמת מהעובדה ש: 1. יש לנו משאבים מוגבלים בעולם, כך שהתפיסה הבסיסית שטוענת שהכלכלה צריכה תמיד להיות במצב של צמיחה אינה אפשרית באמת. 2. היא מתעלמת מההשפעה שיש לנו על הטבע והעולם, האופן שאנחנו פוגעים בו. מבחינת הכלכלה זה לא רלוונטי כי זה לא קיים במודל, על אף שאפשר, בין אם ברמה ערכית או אפילו ברמה פונקציונלית, לחשוב על מובנים רבים בהם ההשפעה הזו חוזרת אלינו (השפעה בריאותית, אסונות טבע כתוצאה משינויי האקלים, ניתוק שלנו מהטבע, השפעות פסיכולוגיות).</a:t>
            </a:r>
            <a:endParaRPr lang="en-US" sz="1200" kern="1200" dirty="0" smtClean="0">
              <a:solidFill>
                <a:schemeClr val="tx1"/>
              </a:solidFill>
              <a:latin typeface="+mn-lt"/>
              <a:ea typeface="+mn-ea"/>
              <a:cs typeface="+mn-cs"/>
            </a:endParaRPr>
          </a:p>
          <a:p>
            <a:pPr rtl="1"/>
            <a:endParaRPr lang="he-IL"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עבודה לא מתוגמלת כמו למשל עבודות בית- משפיעות על הכלכלה כי זה בעצם מעין "מערך תמיכה" שמכשיר ומייצר את הדור הבא של השחקנים הכלכליים. אנחנו לא מחשיבים אותם כחלק מהכלכלה הכספית, אך יש להם השפעה ישירה על הכלכלה כי ככל שהילדים גדלים עם חינוך, תרבות, ערכים ומנהגים שתואמים יותר את הסדר החברתי והצרכים של החברה בה הם חיים, כך הם יכולים להפוך להיות שחקנים ומובילים משמעותיים יותר. </a:t>
            </a:r>
            <a:endParaRPr lang="en-US" sz="1200" kern="1200" dirty="0" smtClean="0">
              <a:solidFill>
                <a:schemeClr val="tx1"/>
              </a:solidFill>
              <a:latin typeface="+mn-lt"/>
              <a:ea typeface="+mn-ea"/>
              <a:cs typeface="+mn-cs"/>
            </a:endParaRPr>
          </a:p>
          <a:p>
            <a:pPr rtl="1"/>
            <a:endParaRPr lang="he-IL"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קהילתיות וחברה- יחסים בין אישיים שלא נמדדים ולא נספרים. משפיעים מכיוון שגם הם הופכים אותנו, כחברים בחברה, לבעלי ערך רב יותר, ומשפיעים על היכולת שלנו להיות משמעותיים יותר (כפי </a:t>
            </a:r>
            <a:r>
              <a:rPr lang="he-IL" sz="1200" kern="1200" dirty="0" err="1" smtClean="0">
                <a:solidFill>
                  <a:schemeClr val="tx1"/>
                </a:solidFill>
                <a:latin typeface="+mn-lt"/>
                <a:ea typeface="+mn-ea"/>
                <a:cs typeface="+mn-cs"/>
              </a:rPr>
              <a:t>שבורדייה</a:t>
            </a:r>
            <a:r>
              <a:rPr lang="he-IL" sz="1200" kern="1200" dirty="0" smtClean="0">
                <a:solidFill>
                  <a:schemeClr val="tx1"/>
                </a:solidFill>
                <a:latin typeface="+mn-lt"/>
                <a:ea typeface="+mn-ea"/>
                <a:cs typeface="+mn-cs"/>
              </a:rPr>
              <a:t> דיבר על ההון החברתי שמשפיע באופן ישיר על ההון המוניטרי שלנו).</a:t>
            </a:r>
          </a:p>
          <a:p>
            <a:pPr rtl="1"/>
            <a:endParaRPr lang="en-US" sz="1200" kern="1200" dirty="0" smtClean="0">
              <a:solidFill>
                <a:schemeClr val="tx1"/>
              </a:solidFill>
              <a:latin typeface="+mn-lt"/>
              <a:ea typeface="+mn-ea"/>
              <a:cs typeface="+mn-cs"/>
            </a:endParaRPr>
          </a:p>
          <a:p>
            <a:pPr rtl="1"/>
            <a:r>
              <a:rPr lang="en-US" sz="1200" kern="1200" dirty="0" smtClean="0">
                <a:solidFill>
                  <a:schemeClr val="tx1"/>
                </a:solidFill>
                <a:latin typeface="+mn-lt"/>
                <a:ea typeface="+mn-ea"/>
                <a:cs typeface="+mn-cs"/>
              </a:rPr>
              <a:t> </a:t>
            </a:r>
            <a:endParaRPr lang="he-IL" dirty="0"/>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12</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u="sng" kern="1200" dirty="0" smtClean="0">
                <a:solidFill>
                  <a:schemeClr val="tx1"/>
                </a:solidFill>
                <a:latin typeface="+mn-lt"/>
                <a:ea typeface="+mn-ea"/>
                <a:cs typeface="+mn-cs"/>
              </a:rPr>
              <a:t>הכלכלה הכספית והלא כספית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לפני שנצלול ממש לתוך הכלכלה החדשה, מה הערכים עליהם היא מבוססת וממה היא בנויה, נסתכל רגע על הציור הזה. מה לדעתכם </a:t>
            </a:r>
            <a:r>
              <a:rPr lang="he-IL" sz="1200" kern="1200" dirty="0" err="1" smtClean="0">
                <a:solidFill>
                  <a:schemeClr val="tx1"/>
                </a:solidFill>
                <a:latin typeface="+mn-lt"/>
                <a:ea typeface="+mn-ea"/>
                <a:cs typeface="+mn-cs"/>
              </a:rPr>
              <a:t>ההגיון</a:t>
            </a:r>
            <a:r>
              <a:rPr lang="he-IL" sz="1200" kern="1200" dirty="0" smtClean="0">
                <a:solidFill>
                  <a:schemeClr val="tx1"/>
                </a:solidFill>
                <a:latin typeface="+mn-lt"/>
                <a:ea typeface="+mn-ea"/>
                <a:cs typeface="+mn-cs"/>
              </a:rPr>
              <a:t> מאחורי המיקום של הקו שבאמצע?</a:t>
            </a:r>
          </a:p>
          <a:p>
            <a:pPr rtl="1"/>
            <a:r>
              <a:rPr lang="he-IL" sz="1200" kern="1200" dirty="0" smtClean="0">
                <a:solidFill>
                  <a:schemeClr val="tx1"/>
                </a:solidFill>
                <a:latin typeface="+mn-lt"/>
                <a:ea typeface="+mn-ea"/>
                <a:cs typeface="+mn-cs"/>
              </a:rPr>
              <a:t>(לשמוע</a:t>
            </a:r>
            <a:r>
              <a:rPr lang="he-IL" sz="1200" kern="1200" baseline="0" dirty="0" smtClean="0">
                <a:solidFill>
                  <a:schemeClr val="tx1"/>
                </a:solidFill>
                <a:latin typeface="+mn-lt"/>
                <a:ea typeface="+mn-ea"/>
                <a:cs typeface="+mn-cs"/>
              </a:rPr>
              <a:t> תשובות)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הקו בעצם מפריד בין מה שמקובל כיום כ"כלכלה" לבין מה שנתפס כ "לא קשור</a:t>
            </a:r>
            <a:r>
              <a:rPr lang="he-IL" sz="1200" kern="1200" baseline="0" dirty="0" smtClean="0">
                <a:solidFill>
                  <a:schemeClr val="tx1"/>
                </a:solidFill>
                <a:latin typeface="+mn-lt"/>
                <a:ea typeface="+mn-ea"/>
                <a:cs typeface="+mn-cs"/>
              </a:rPr>
              <a:t> לכלכלה</a:t>
            </a:r>
            <a:r>
              <a:rPr lang="he-IL" sz="1200" kern="1200" dirty="0" smtClean="0">
                <a:solidFill>
                  <a:schemeClr val="tx1"/>
                </a:solidFill>
                <a:latin typeface="+mn-lt"/>
                <a:ea typeface="+mn-ea"/>
                <a:cs typeface="+mn-cs"/>
              </a:rPr>
              <a:t>". אם דיברנו על התמ"ג והאינטרס של המדינה שיהיה כמה שיותר חילופין של כספים, מה אנחנו יכולים, באופן עקרוני, להבין שיהיה אינטרס כלכלי של המדינה שיקרה לקו הזה?</a:t>
            </a:r>
          </a:p>
          <a:p>
            <a:pPr rtl="1"/>
            <a:endParaRPr lang="he-IL"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לאן יהיה טוב יותר למדינה שהוא יזוז? (או במילים אחרות- איפה התמ"ג של המדינה גבוה יותר?) </a:t>
            </a:r>
          </a:p>
          <a:p>
            <a:pPr rtl="1"/>
            <a:r>
              <a:rPr lang="he-IL" sz="1200" kern="1200" dirty="0" smtClean="0">
                <a:solidFill>
                  <a:schemeClr val="tx1"/>
                </a:solidFill>
                <a:latin typeface="+mn-lt"/>
                <a:ea typeface="+mn-ea"/>
                <a:cs typeface="+mn-cs"/>
              </a:rPr>
              <a:t>(לשמוע</a:t>
            </a:r>
            <a:r>
              <a:rPr lang="he-IL" sz="1200" kern="1200" baseline="0" dirty="0" smtClean="0">
                <a:solidFill>
                  <a:schemeClr val="tx1"/>
                </a:solidFill>
                <a:latin typeface="+mn-lt"/>
                <a:ea typeface="+mn-ea"/>
                <a:cs typeface="+mn-cs"/>
              </a:rPr>
              <a:t> תשובות)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בגלל שהתמ"ג של המדינה הוא המדד המרכזי שלה כיום להצלחה, האינטרס המובנה שלה הוא, באופן עקרוני, להעביר את הקו הזה כמה שיותר שמאלה, ולהכניס כמה שיותר פעילות לא </a:t>
            </a:r>
            <a:r>
              <a:rPr lang="he-IL" sz="1200" kern="1200" dirty="0" err="1" smtClean="0">
                <a:solidFill>
                  <a:schemeClr val="tx1"/>
                </a:solidFill>
                <a:latin typeface="+mn-lt"/>
                <a:ea typeface="+mn-ea"/>
                <a:cs typeface="+mn-cs"/>
              </a:rPr>
              <a:t>מוניטרית</a:t>
            </a:r>
            <a:r>
              <a:rPr lang="he-IL" sz="1200" kern="1200" dirty="0" smtClean="0">
                <a:solidFill>
                  <a:schemeClr val="tx1"/>
                </a:solidFill>
                <a:latin typeface="+mn-lt"/>
                <a:ea typeface="+mn-ea"/>
                <a:cs typeface="+mn-cs"/>
              </a:rPr>
              <a:t> תחת הגדרה של כלכלה. כלומר, תיאורטית אם אנחנו היינו משלמים להורים שלנו על הטיפול בנו, או כל עזרה בין חברים הייתה מלווה בחשבונית של תשלום, המדינה הייתה בעצם בצמיחה כלכלית. </a:t>
            </a:r>
            <a:endParaRPr lang="en-US" sz="1200" kern="1200" dirty="0" smtClean="0">
              <a:solidFill>
                <a:schemeClr val="tx1"/>
              </a:solidFill>
              <a:latin typeface="+mn-lt"/>
              <a:ea typeface="+mn-ea"/>
              <a:cs typeface="+mn-cs"/>
            </a:endParaRPr>
          </a:p>
          <a:p>
            <a:r>
              <a:rPr lang="he-IL" sz="1200" kern="1200" dirty="0" smtClean="0">
                <a:solidFill>
                  <a:schemeClr val="tx1"/>
                </a:solidFill>
                <a:latin typeface="+mn-lt"/>
                <a:ea typeface="+mn-ea"/>
                <a:cs typeface="+mn-cs"/>
              </a:rPr>
              <a:t>האם אתם הייתם רוצים שזה יקרה? האם זה היה טוב לנו כחברה וכמדינה?</a:t>
            </a:r>
          </a:p>
          <a:p>
            <a:r>
              <a:rPr lang="he-IL" sz="1200" kern="1200" dirty="0" smtClean="0">
                <a:solidFill>
                  <a:schemeClr val="tx1"/>
                </a:solidFill>
                <a:latin typeface="+mn-lt"/>
                <a:ea typeface="+mn-ea"/>
                <a:cs typeface="+mn-cs"/>
              </a:rPr>
              <a:t>(לשמוע תשובות)</a:t>
            </a:r>
          </a:p>
          <a:p>
            <a:pPr rtl="1"/>
            <a:endParaRPr lang="he-IL" sz="1200" b="1" kern="1200" dirty="0" smtClean="0">
              <a:solidFill>
                <a:schemeClr val="tx1"/>
              </a:solidFill>
              <a:effectLst/>
              <a:latin typeface="+mn-lt"/>
              <a:ea typeface="+mn-ea"/>
              <a:cs typeface="+mn-cs"/>
            </a:endParaRPr>
          </a:p>
          <a:p>
            <a:r>
              <a:rPr lang="he-IL" dirty="0" smtClean="0"/>
              <a:t>דבר נוסף שהקו הזה משפיע עליו קשור </a:t>
            </a:r>
            <a:r>
              <a:rPr lang="he-IL" b="1" dirty="0" smtClean="0"/>
              <a:t>להכספה של הטבע</a:t>
            </a:r>
            <a:r>
              <a:rPr lang="he-IL" b="1" baseline="0" dirty="0" smtClean="0"/>
              <a:t> </a:t>
            </a:r>
            <a:r>
              <a:rPr lang="he-IL" b="0" baseline="0" dirty="0" smtClean="0"/>
              <a:t>משום שאנחנו מנסים להכניס את הטבע למערכת השיקולים הכלכליים. אם מסתכלים על ההשלכות של זה באופן קיצוני, זה יכול להוביל להרג של כל החיות וכריתה של כל היערות, אם למישהו יש מספיק כסף לשלם על זה. </a:t>
            </a:r>
          </a:p>
          <a:p>
            <a:r>
              <a:rPr lang="he-IL" b="0" baseline="0" dirty="0" smtClean="0"/>
              <a:t> </a:t>
            </a:r>
          </a:p>
          <a:p>
            <a:pPr marL="228600" indent="-228600">
              <a:buFont typeface="+mj-lt"/>
              <a:buAutoNum type="arabicPeriod"/>
            </a:pPr>
            <a:r>
              <a:rPr lang="he-IL" b="0" baseline="0" dirty="0" smtClean="0"/>
              <a:t>אי אפשר באמת לתמחר את הטבע, כל ניסיון הוא כמו לנסות לתמחר את ערכם של חיי אדם. המקסימום שאפשר לעשות הוא לנסות לתמחר את הרווח הכספי מפעילות כזו או אחרת (גידול תפוחי אדמה לעומת גזר, בהנחה שהנזק הסביבתי הוא אותו הנזק).</a:t>
            </a:r>
          </a:p>
          <a:p>
            <a:pPr marL="228600" indent="-228600">
              <a:buFont typeface="+mj-lt"/>
              <a:buAutoNum type="arabicPeriod"/>
            </a:pPr>
            <a:r>
              <a:rPr lang="he-IL" b="0" baseline="0" dirty="0" smtClean="0"/>
              <a:t>ההכספה היא כלי שרת בידי אותו המנגנון הכלכלי שגרם להרס ולכן איננו יכולים לצפות לתוצאה שונה</a:t>
            </a:r>
          </a:p>
          <a:p>
            <a:pPr marL="228600" indent="-228600">
              <a:buFont typeface="+mj-lt"/>
              <a:buAutoNum type="arabicPeriod"/>
            </a:pPr>
            <a:r>
              <a:rPr lang="he-IL" b="0" baseline="0" dirty="0" smtClean="0"/>
              <a:t>ההכספה מתעלמת מיחסי הכוח בקיימים בתוך העולם – זו הסיבה שמחיר הפליטות הריאלי שאמור להיות סביב 30 פאונד נשאר כבר זמן רב על 5 פאונד. לא רק שהוא נשאר 5 פאונד גם עכשיו יש לכך לגיטימציה מוסרית שכך השוק קבע.  הדבר הזה גם מעצים את כוחם של בעלי הממון, משום שיותר ויותר דברים סחירים</a:t>
            </a:r>
          </a:p>
          <a:p>
            <a:pPr marL="228600" indent="-228600">
              <a:buFont typeface="+mj-lt"/>
              <a:buAutoNum type="arabicPeriod"/>
            </a:pPr>
            <a:endParaRPr lang="he-IL" sz="1200" b="1" kern="1200" dirty="0" smtClean="0">
              <a:solidFill>
                <a:schemeClr val="tx1"/>
              </a:solidFill>
              <a:effectLst/>
              <a:latin typeface="+mn-lt"/>
              <a:ea typeface="+mn-ea"/>
              <a:cs typeface="+mn-cs"/>
            </a:endParaRPr>
          </a:p>
          <a:p>
            <a:pPr marL="0" indent="0">
              <a:buFont typeface="+mj-lt"/>
              <a:buNone/>
            </a:pPr>
            <a:r>
              <a:rPr lang="he-IL" sz="1200" b="0" kern="1200" dirty="0" smtClean="0">
                <a:solidFill>
                  <a:schemeClr val="tx1"/>
                </a:solidFill>
                <a:effectLst/>
                <a:latin typeface="+mn-lt"/>
                <a:ea typeface="+mn-ea"/>
                <a:cs typeface="+mn-cs"/>
              </a:rPr>
              <a:t>אוקי.</a:t>
            </a:r>
            <a:r>
              <a:rPr lang="he-IL" sz="1200" b="0" kern="1200" baseline="0" dirty="0" smtClean="0">
                <a:solidFill>
                  <a:schemeClr val="tx1"/>
                </a:solidFill>
                <a:effectLst/>
                <a:latin typeface="+mn-lt"/>
                <a:ea typeface="+mn-ea"/>
                <a:cs typeface="+mn-cs"/>
              </a:rPr>
              <a:t> אז אם הקו זז שמאלה- אמרנו שכל דבר יעלה כסף. </a:t>
            </a:r>
          </a:p>
          <a:p>
            <a:pPr marL="0" indent="0">
              <a:buFont typeface="+mj-lt"/>
              <a:buNone/>
            </a:pPr>
            <a:r>
              <a:rPr lang="he-IL" sz="1200" b="0" kern="1200" baseline="0" dirty="0" smtClean="0">
                <a:solidFill>
                  <a:schemeClr val="tx1"/>
                </a:solidFill>
                <a:effectLst/>
                <a:latin typeface="+mn-lt"/>
                <a:ea typeface="+mn-ea"/>
                <a:cs typeface="+mn-cs"/>
              </a:rPr>
              <a:t>מה קורה אם הקו זז ימינה? איזה מין יחסי חליפין יהיו לנו?</a:t>
            </a:r>
            <a:endParaRPr lang="he-IL" sz="1200" b="0"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13</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kern="1200" dirty="0" smtClean="0">
                <a:solidFill>
                  <a:schemeClr val="tx1"/>
                </a:solidFill>
                <a:latin typeface="+mn-lt"/>
                <a:ea typeface="+mn-ea"/>
                <a:cs typeface="+mn-cs"/>
              </a:rPr>
              <a:t>אז</a:t>
            </a:r>
            <a:r>
              <a:rPr lang="he-IL" sz="1200" kern="1200" baseline="0" dirty="0" smtClean="0">
                <a:solidFill>
                  <a:schemeClr val="tx1"/>
                </a:solidFill>
                <a:latin typeface="+mn-lt"/>
                <a:ea typeface="+mn-ea"/>
                <a:cs typeface="+mn-cs"/>
              </a:rPr>
              <a:t> אנחנו מדברים על 2 צורות של קשרי חליפין- רשמי ולא רשמי. </a:t>
            </a:r>
          </a:p>
          <a:p>
            <a:pPr rtl="1"/>
            <a:r>
              <a:rPr lang="he-IL" sz="1200" kern="1200" baseline="0" dirty="0" smtClean="0">
                <a:solidFill>
                  <a:schemeClr val="tx1"/>
                </a:solidFill>
                <a:latin typeface="+mn-lt"/>
                <a:ea typeface="+mn-ea"/>
                <a:cs typeface="+mn-cs"/>
              </a:rPr>
              <a:t>בכניסה </a:t>
            </a:r>
            <a:r>
              <a:rPr lang="he-IL" sz="1200" kern="1200" baseline="0" dirty="0" err="1" smtClean="0">
                <a:solidFill>
                  <a:schemeClr val="tx1"/>
                </a:solidFill>
                <a:latin typeface="+mn-lt"/>
                <a:ea typeface="+mn-ea"/>
                <a:cs typeface="+mn-cs"/>
              </a:rPr>
              <a:t>לחיליפין</a:t>
            </a:r>
            <a:r>
              <a:rPr lang="he-IL" sz="1200" kern="1200" baseline="0" dirty="0" smtClean="0">
                <a:solidFill>
                  <a:schemeClr val="tx1"/>
                </a:solidFill>
                <a:latin typeface="+mn-lt"/>
                <a:ea typeface="+mn-ea"/>
                <a:cs typeface="+mn-cs"/>
              </a:rPr>
              <a:t> רשמי, ברור לשני הצדדים עם מה הם יוצאים. בין אם זה עם כסף או עם משהו אחר, אנחנו עורכים את החליפין בידיעה מראש מה כל אחד הולך לקבל ולתת. לזה </a:t>
            </a:r>
            <a:r>
              <a:rPr lang="he-IL" sz="1200" kern="1200" baseline="0" dirty="0" err="1" smtClean="0">
                <a:solidFill>
                  <a:schemeClr val="tx1"/>
                </a:solidFill>
                <a:latin typeface="+mn-lt"/>
                <a:ea typeface="+mn-ea"/>
                <a:cs typeface="+mn-cs"/>
              </a:rPr>
              <a:t>פולאני</a:t>
            </a:r>
            <a:r>
              <a:rPr lang="he-IL" sz="1200" kern="1200" baseline="0" dirty="0" smtClean="0">
                <a:solidFill>
                  <a:schemeClr val="tx1"/>
                </a:solidFill>
                <a:latin typeface="+mn-lt"/>
                <a:ea typeface="+mn-ea"/>
                <a:cs typeface="+mn-cs"/>
              </a:rPr>
              <a:t> קרא </a:t>
            </a:r>
            <a:r>
              <a:rPr lang="en-US" sz="1200" kern="1200" baseline="0" dirty="0" smtClean="0">
                <a:solidFill>
                  <a:schemeClr val="tx1"/>
                </a:solidFill>
                <a:latin typeface="+mn-lt"/>
                <a:ea typeface="+mn-ea"/>
                <a:cs typeface="+mn-cs"/>
              </a:rPr>
              <a:t>thin reciprocity</a:t>
            </a:r>
            <a:r>
              <a:rPr lang="he-IL" sz="1200" kern="1200" baseline="0" dirty="0" smtClean="0">
                <a:solidFill>
                  <a:schemeClr val="tx1"/>
                </a:solidFill>
                <a:latin typeface="+mn-lt"/>
                <a:ea typeface="+mn-ea"/>
                <a:cs typeface="+mn-cs"/>
              </a:rPr>
              <a:t>- חליפין דקים. כלומר, החליפין מסתכמים </a:t>
            </a:r>
            <a:r>
              <a:rPr lang="he-IL" sz="1200" kern="1200" baseline="0" dirty="0" err="1" smtClean="0">
                <a:solidFill>
                  <a:schemeClr val="tx1"/>
                </a:solidFill>
                <a:latin typeface="+mn-lt"/>
                <a:ea typeface="+mn-ea"/>
                <a:cs typeface="+mn-cs"/>
              </a:rPr>
              <a:t>בכאן</a:t>
            </a:r>
            <a:r>
              <a:rPr lang="he-IL" sz="1200" kern="1200" baseline="0" dirty="0" smtClean="0">
                <a:solidFill>
                  <a:schemeClr val="tx1"/>
                </a:solidFill>
                <a:latin typeface="+mn-lt"/>
                <a:ea typeface="+mn-ea"/>
                <a:cs typeface="+mn-cs"/>
              </a:rPr>
              <a:t> ועכשיו, ולא צריכים להתבסס על משהו המשכי, עמוק ורחב יותר מעבר למסגרת ההסכמות בין שני הצדדים.</a:t>
            </a:r>
          </a:p>
          <a:p>
            <a:pPr rtl="1"/>
            <a:endParaRPr lang="he-IL" sz="1200" kern="1200" baseline="0" dirty="0" smtClean="0">
              <a:solidFill>
                <a:schemeClr val="tx1"/>
              </a:solidFill>
              <a:latin typeface="+mn-lt"/>
              <a:ea typeface="+mn-ea"/>
              <a:cs typeface="+mn-cs"/>
            </a:endParaRPr>
          </a:p>
          <a:p>
            <a:pPr rtl="1"/>
            <a:r>
              <a:rPr lang="he-IL" sz="1200" kern="1200" baseline="0" dirty="0" smtClean="0">
                <a:solidFill>
                  <a:schemeClr val="tx1"/>
                </a:solidFill>
                <a:latin typeface="+mn-lt"/>
                <a:ea typeface="+mn-ea"/>
                <a:cs typeface="+mn-cs"/>
              </a:rPr>
              <a:t>אל מול זה, יש חליפין לא רשמיים. אלו חליפין בהם הצדדים לא יודעים בהכרח מה הם הולכים לקבל בתמורה למשהו שהם נותנים ולא תמיד יודעים מתי הם יקבלו את התמורה הזאת. אז על מה החליפין האלו מבוססים? בדרך כלל הם מבוססים על אמון ועל קשר אישי. כמו בין חברים, משפחה או בתוך קהילות שמכירות אחד את השני, כאשר חבר בא לעזור לי לעבור דירה, הוא לא יודע מתי אני אעזור לו בתמורה חזרה, אבל הוא סומך עלי שכשהוא יצטרך אותי, אני אהיה שם.</a:t>
            </a:r>
          </a:p>
          <a:p>
            <a:pPr rtl="1"/>
            <a:endParaRPr lang="he-IL"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אפשר לראות את מערכות היחסים הללו כציר, ולא כקריטריונים דיכוטומיים, שהרי בכל חליפין רשמי יש גם צדדים לא רשמיים, ובכל מערכת יחסים לא רשמית יכולים להיכנס צדדים רשמיים.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מערכת הצירים הזו היא סכמטית ומטרתה להעביר איזשהו רעיון.</a:t>
            </a:r>
            <a:endParaRPr lang="en-US" sz="1200" kern="1200" dirty="0" smtClean="0">
              <a:solidFill>
                <a:schemeClr val="tx1"/>
              </a:solidFill>
              <a:latin typeface="+mn-lt"/>
              <a:ea typeface="+mn-ea"/>
              <a:cs typeface="+mn-cs"/>
            </a:endParaRPr>
          </a:p>
          <a:p>
            <a:pPr rtl="1"/>
            <a:r>
              <a:rPr lang="he-IL" sz="1200" kern="1200" baseline="0" dirty="0" smtClean="0">
                <a:solidFill>
                  <a:schemeClr val="tx1"/>
                </a:solidFill>
                <a:latin typeface="+mn-lt"/>
                <a:ea typeface="+mn-ea"/>
                <a:cs typeface="+mn-cs"/>
              </a:rPr>
              <a:t>אם נחשוב על כלכלה מוכוונת למיקסום רווחים, איפה היה המקום הכי מתאים לה בגרף?</a:t>
            </a:r>
          </a:p>
          <a:p>
            <a:pPr rtl="1"/>
            <a:r>
              <a:rPr lang="he-IL" sz="1200" kern="1200" baseline="0" dirty="0" smtClean="0">
                <a:solidFill>
                  <a:schemeClr val="tx1"/>
                </a:solidFill>
                <a:latin typeface="+mn-lt"/>
                <a:ea typeface="+mn-ea"/>
                <a:cs typeface="+mn-cs"/>
              </a:rPr>
              <a:t>(לשמוע תשובות)</a:t>
            </a:r>
          </a:p>
          <a:p>
            <a:pPr rtl="1"/>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אם אנחנו לוקחים מערכות יחסים חבריות, משפחתיות, איפה היינו יכולים למקם אותן? </a:t>
            </a:r>
          </a:p>
          <a:p>
            <a:pPr rtl="1"/>
            <a:r>
              <a:rPr lang="he-IL" sz="1200" kern="1200" dirty="0" smtClean="0">
                <a:solidFill>
                  <a:schemeClr val="tx1"/>
                </a:solidFill>
                <a:latin typeface="+mn-lt"/>
                <a:ea typeface="+mn-ea"/>
                <a:cs typeface="+mn-cs"/>
              </a:rPr>
              <a:t>(לשמוע תשובות)</a:t>
            </a:r>
          </a:p>
          <a:p>
            <a:pPr rtl="1"/>
            <a:endParaRPr lang="he-IL"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אלו בעצם מערכות יחסים לא רשמיות בכלל שמה מחזיק אותן וגורם להן להמשיך להתקיים הוא אמון. כלומר, מה קורה כאשר אין אמון ואין מערכת יחסים פורמאלית שמחזיקה את החליפין? איך יראה הקשר? בעצם לא ממש יהיה חליפין כי הוא לא יתבסס על שום דבר- לא על אמון בין האנשים ולא על מערכת חוקים רשמית.</a:t>
            </a:r>
          </a:p>
          <a:p>
            <a:pPr rtl="1"/>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בעצם, מה שחסר לנו זה הגדרה של מהו ציר ה</a:t>
            </a:r>
            <a:r>
              <a:rPr lang="en-US" sz="1200" kern="1200" dirty="0" smtClean="0">
                <a:solidFill>
                  <a:schemeClr val="tx1"/>
                </a:solidFill>
                <a:latin typeface="+mn-lt"/>
                <a:ea typeface="+mn-ea"/>
                <a:cs typeface="+mn-cs"/>
              </a:rPr>
              <a:t>Y</a:t>
            </a:r>
            <a:r>
              <a:rPr lang="he-IL" sz="1200" kern="1200" dirty="0" smtClean="0">
                <a:solidFill>
                  <a:schemeClr val="tx1"/>
                </a:solidFill>
                <a:latin typeface="+mn-lt"/>
                <a:ea typeface="+mn-ea"/>
                <a:cs typeface="+mn-cs"/>
              </a:rPr>
              <a:t>, ולהבין מהו הרבע האחרון. את ציר ה</a:t>
            </a:r>
            <a:r>
              <a:rPr lang="en-US" sz="1200" kern="1200" dirty="0" smtClean="0">
                <a:solidFill>
                  <a:schemeClr val="tx1"/>
                </a:solidFill>
                <a:latin typeface="+mn-lt"/>
                <a:ea typeface="+mn-ea"/>
                <a:cs typeface="+mn-cs"/>
              </a:rPr>
              <a:t>Y </a:t>
            </a:r>
            <a:r>
              <a:rPr lang="he-IL" sz="1200" kern="1200" dirty="0" smtClean="0">
                <a:solidFill>
                  <a:schemeClr val="tx1"/>
                </a:solidFill>
                <a:latin typeface="+mn-lt"/>
                <a:ea typeface="+mn-ea"/>
                <a:cs typeface="+mn-cs"/>
              </a:rPr>
              <a:t>אנחנו מגדירים בתור חליפין שחוזרים ונשנים הנוטים ליצור מצבים של סכום חיובי לעומת חליפין שנוטים ליצור מצבים של סכום אפס, שלרוב קיימים בחליפין שהוא חד פעמי או אקראי. </a:t>
            </a:r>
          </a:p>
          <a:p>
            <a:pPr rtl="1"/>
            <a:endParaRPr lang="he-IL"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על כן, מה שנותר לנו הוא הריבוע הרביעי, אותו נגדיר בתור- כלכלה מקיימת. כלומר, זוהי כלכלה שמצד אחד היא רשמית (במידה זו או אחרת), אך מצד שני, לרוב היא מעוגנת בתוך חליפין חוזרים ונשנים, ו מובנה בה המקום של נטייה לרווח הדדי של שני הצדדים. </a:t>
            </a:r>
            <a:endParaRPr lang="en-US" sz="1200" kern="1200" dirty="0" smtClean="0">
              <a:solidFill>
                <a:schemeClr val="tx1"/>
              </a:solidFill>
              <a:latin typeface="+mn-lt"/>
              <a:ea typeface="+mn-ea"/>
              <a:cs typeface="+mn-cs"/>
            </a:endParaRPr>
          </a:p>
          <a:p>
            <a:r>
              <a:rPr lang="he-IL" sz="1200" kern="1200" dirty="0" smtClean="0">
                <a:solidFill>
                  <a:schemeClr val="tx1"/>
                </a:solidFill>
                <a:latin typeface="+mn-lt"/>
                <a:ea typeface="+mn-ea"/>
                <a:cs typeface="+mn-cs"/>
              </a:rPr>
              <a:t>אז בואו נתחיל טיפה לדבר על מה זה אומר כלכלה מקיימת</a:t>
            </a:r>
            <a:r>
              <a:rPr lang="en-US" dirty="0" smtClean="0"/>
              <a:t> </a:t>
            </a:r>
          </a:p>
          <a:p>
            <a:endParaRPr lang="he-IL" dirty="0" smtClean="0"/>
          </a:p>
          <a:p>
            <a:endParaRPr lang="he-IL" dirty="0" smtClean="0"/>
          </a:p>
          <a:p>
            <a:r>
              <a:rPr lang="he-IL" dirty="0" smtClean="0"/>
              <a:t>*ציר ה </a:t>
            </a:r>
            <a:r>
              <a:rPr lang="en-US" dirty="0" smtClean="0"/>
              <a:t>Y</a:t>
            </a:r>
            <a:r>
              <a:rPr lang="he-IL" dirty="0" smtClean="0"/>
              <a:t> מייצג</a:t>
            </a:r>
            <a:r>
              <a:rPr lang="he-IL" baseline="0" dirty="0" smtClean="0"/>
              <a:t> חילופין שהם עבים ועל כן באופן אינהרנטי יש בהם נטייה למשחקי סכום חיובי.  </a:t>
            </a:r>
          </a:p>
          <a:p>
            <a:r>
              <a:rPr lang="he-IL" baseline="0" dirty="0" smtClean="0"/>
              <a:t>החוכמה איך להפוך את הרובריקות בחלק השמאלי של הציר לכלכלה שהיא מקיימת בכללותה – גם הכלכלה של החליפין הרשמיים יכולה להפוך למקיימת יותר.</a:t>
            </a: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14</a:t>
            </a:fld>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kern="1200" dirty="0" smtClean="0">
                <a:solidFill>
                  <a:schemeClr val="tx1"/>
                </a:solidFill>
                <a:latin typeface="+mn-lt"/>
                <a:ea typeface="+mn-ea"/>
                <a:cs typeface="+mn-cs"/>
              </a:rPr>
              <a:t>אז כמו שציינתי</a:t>
            </a:r>
            <a:r>
              <a:rPr lang="he-IL" sz="1200" kern="1200" baseline="0" dirty="0" smtClean="0">
                <a:solidFill>
                  <a:schemeClr val="tx1"/>
                </a:solidFill>
                <a:latin typeface="+mn-lt"/>
                <a:ea typeface="+mn-ea"/>
                <a:cs typeface="+mn-cs"/>
              </a:rPr>
              <a:t> בהתחלה</a:t>
            </a:r>
            <a:r>
              <a:rPr lang="he-IL" sz="1200" kern="1200" dirty="0" smtClean="0">
                <a:solidFill>
                  <a:schemeClr val="tx1"/>
                </a:solidFill>
                <a:latin typeface="+mn-lt"/>
                <a:ea typeface="+mn-ea"/>
                <a:cs typeface="+mn-cs"/>
              </a:rPr>
              <a:t> עולם ה"כלכלה החדשה" הוא לא הומוגני, ויש בו הרבה מאוד זרמים, מודלים ועקרונות שונים שמשתנים לפי מה שההוגים והעוסקים בו רואים כמרכזיים ביותר. אחת ההגדרות המוכרות והנפוצות ביותר היא ה"כלכלה הסביבתית", </a:t>
            </a:r>
          </a:p>
          <a:p>
            <a:pPr rtl="1"/>
            <a:endParaRPr lang="he-IL"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שמתוארת בסכמה הנ"ל. על אף שהכלכלה הסביבתית היא מודל יחסית נפוץ, יש בה מספר אתגרים מהותיים. לא</a:t>
            </a:r>
            <a:r>
              <a:rPr lang="he-IL" sz="1200" kern="1200" baseline="0" dirty="0" smtClean="0">
                <a:solidFill>
                  <a:schemeClr val="tx1"/>
                </a:solidFill>
                <a:latin typeface="+mn-lt"/>
                <a:ea typeface="+mn-ea"/>
                <a:cs typeface="+mn-cs"/>
              </a:rPr>
              <a:t> אכנס להבדלים התפיסתיים המהותיים, אולם רק מבחינת השרטוט המוצג, מה קופץ לכם כבעיה?</a:t>
            </a:r>
          </a:p>
          <a:p>
            <a:pPr rtl="1"/>
            <a:endParaRPr lang="he-IL" sz="1200" kern="1200" baseline="0" dirty="0" smtClean="0">
              <a:solidFill>
                <a:schemeClr val="tx1"/>
              </a:solidFill>
              <a:latin typeface="+mn-lt"/>
              <a:ea typeface="+mn-ea"/>
              <a:cs typeface="+mn-cs"/>
            </a:endParaRPr>
          </a:p>
          <a:p>
            <a:pPr rtl="1"/>
            <a:r>
              <a:rPr lang="he-IL" sz="1200" kern="1200" baseline="0" dirty="0" smtClean="0">
                <a:solidFill>
                  <a:schemeClr val="tx1"/>
                </a:solidFill>
                <a:latin typeface="+mn-lt"/>
                <a:ea typeface="+mn-ea"/>
                <a:cs typeface="+mn-cs"/>
              </a:rPr>
              <a:t>למעשה בשרטוט של הכלכלה הסביבתית יש עיוות מובנה. השרטוט מתאר מציאות בה הכלכלה יכולה להתקיים לא החברה, וחברה ללא הסביבה.</a:t>
            </a:r>
          </a:p>
          <a:p>
            <a:pPr rtl="1"/>
            <a:r>
              <a:rPr lang="he-IL" sz="1200" kern="1200" baseline="0" dirty="0" smtClean="0">
                <a:solidFill>
                  <a:schemeClr val="tx1"/>
                </a:solidFill>
                <a:latin typeface="+mn-lt"/>
                <a:ea typeface="+mn-ea"/>
                <a:cs typeface="+mn-cs"/>
              </a:rPr>
              <a:t>זוהי תמונת מציאות שעלולה לטמון בחובה התנהלות כלכלית שתזיק ותהרוס את החברה ואת הסביבה בתוכן היא שוכנת ובהן היא תלויה.</a:t>
            </a:r>
          </a:p>
          <a:p>
            <a:pPr rtl="1"/>
            <a:endParaRPr lang="he-IL" sz="1200" kern="1200" baseline="0" dirty="0" smtClean="0">
              <a:solidFill>
                <a:schemeClr val="tx1"/>
              </a:solidFill>
              <a:latin typeface="+mn-lt"/>
              <a:ea typeface="+mn-ea"/>
              <a:cs typeface="+mn-cs"/>
            </a:endParaRPr>
          </a:p>
          <a:p>
            <a:pPr rtl="1"/>
            <a:r>
              <a:rPr lang="he-IL" sz="1200" kern="1200" baseline="0" dirty="0" smtClean="0">
                <a:solidFill>
                  <a:schemeClr val="tx1"/>
                </a:solidFill>
                <a:latin typeface="+mn-lt"/>
                <a:ea typeface="+mn-ea"/>
                <a:cs typeface="+mn-cs"/>
              </a:rPr>
              <a:t>בנוסף, </a:t>
            </a:r>
            <a:r>
              <a:rPr lang="he-IL" sz="1200" kern="1200" baseline="0" dirty="0" err="1" smtClean="0">
                <a:solidFill>
                  <a:schemeClr val="tx1"/>
                </a:solidFill>
                <a:latin typeface="+mn-lt"/>
                <a:ea typeface="+mn-ea"/>
                <a:cs typeface="+mn-cs"/>
              </a:rPr>
              <a:t>בכלכה</a:t>
            </a:r>
            <a:r>
              <a:rPr lang="he-IL" sz="1200" kern="1200" baseline="0" dirty="0" smtClean="0">
                <a:solidFill>
                  <a:schemeClr val="tx1"/>
                </a:solidFill>
                <a:latin typeface="+mn-lt"/>
                <a:ea typeface="+mn-ea"/>
                <a:cs typeface="+mn-cs"/>
              </a:rPr>
              <a:t> הסביבתית קיימת נטייה לבצע "המצרה" ו"הכספה", כלומר לתמחר את מהויות של טבע וחברה. כשדבר זה נעשה, ניתן לכרות את כל היערות, ולהרוג את כל בעלי החיים, ובתנאי שעומדת לרשותנו כמות הכסף הדרושה לכך. </a:t>
            </a:r>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15</a:t>
            </a:fld>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baseline="0" dirty="0" smtClean="0"/>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16</a:t>
            </a:fld>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28600" indent="-228600">
              <a:buNone/>
            </a:pPr>
            <a:r>
              <a:rPr lang="he-IL" dirty="0" smtClean="0"/>
              <a:t>אז אם</a:t>
            </a:r>
            <a:r>
              <a:rPr lang="he-IL" baseline="0" dirty="0" smtClean="0"/>
              <a:t> מסכמים את המגמות שדיברנו עליהם, שבעצם מאפיינים חברה וכלכלה כמקיימים יותר, אפשר להצביע על 3 מובנים:</a:t>
            </a:r>
          </a:p>
          <a:p>
            <a:pPr marL="228600" indent="-228600">
              <a:buNone/>
            </a:pPr>
            <a:endParaRPr lang="he-IL" baseline="0" dirty="0" smtClean="0"/>
          </a:p>
          <a:p>
            <a:pPr marL="228600" indent="-228600">
              <a:buNone/>
            </a:pPr>
            <a:r>
              <a:rPr lang="he-IL" baseline="0" dirty="0" smtClean="0"/>
              <a:t>הראשון- שינוי המגמה של הפיכת האינטראקציה והחליפין....</a:t>
            </a:r>
          </a:p>
          <a:p>
            <a:pPr marL="0" indent="0">
              <a:buNone/>
            </a:pPr>
            <a:endParaRPr lang="he-IL" dirty="0" smtClean="0"/>
          </a:p>
          <a:p>
            <a:pPr marL="0" indent="0">
              <a:buNone/>
            </a:pPr>
            <a:r>
              <a:rPr lang="he-IL" dirty="0" smtClean="0"/>
              <a:t>כמו שדיברנו על הזזת הקו ימינה או שמאלה. </a:t>
            </a:r>
          </a:p>
          <a:p>
            <a:endParaRPr lang="he-IL" dirty="0"/>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17</a:t>
            </a:fld>
            <a:endParaRPr lang="he-IL"/>
          </a:p>
        </p:txBody>
      </p:sp>
    </p:spTree>
    <p:extLst>
      <p:ext uri="{BB962C8B-B14F-4D97-AF65-F5344CB8AC3E}">
        <p14:creationId xmlns:p14="http://schemas.microsoft.com/office/powerpoint/2010/main" val="2161551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19</a:t>
            </a:fld>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kern="1200" dirty="0" smtClean="0">
                <a:solidFill>
                  <a:schemeClr val="tx1"/>
                </a:solidFill>
                <a:latin typeface="+mn-lt"/>
                <a:ea typeface="+mn-ea"/>
                <a:cs typeface="+mn-cs"/>
              </a:rPr>
              <a:t>בואו נזכיר רגע- מה אמרנו שהמטרה של הכלכלה המסורתית? (להגדיל את התמ"ג). אנחנו ראינו לאורך השיחה שהמטרה הזו, לא רק שהיא לא בהכרח מובילה לדברים טובים, אלא גם שהיא יכולה ממש לעודד אותנו לכיוון שאנחנו לא רוצים לצעוד בו (עלולה</a:t>
            </a:r>
            <a:r>
              <a:rPr lang="he-IL" sz="1200" kern="1200" baseline="0" dirty="0" smtClean="0">
                <a:solidFill>
                  <a:schemeClr val="tx1"/>
                </a:solidFill>
                <a:latin typeface="+mn-lt"/>
                <a:ea typeface="+mn-ea"/>
                <a:cs typeface="+mn-cs"/>
              </a:rPr>
              <a:t> לראות</a:t>
            </a:r>
            <a:r>
              <a:rPr lang="he-IL" sz="1200" kern="1200" dirty="0" smtClean="0">
                <a:solidFill>
                  <a:schemeClr val="tx1"/>
                </a:solidFill>
                <a:latin typeface="+mn-lt"/>
                <a:ea typeface="+mn-ea"/>
                <a:cs typeface="+mn-cs"/>
              </a:rPr>
              <a:t> באירועים כגון זיהום ומלחמה דבר מצמיח, ורואה את התהליכים של </a:t>
            </a:r>
            <a:r>
              <a:rPr lang="he-IL" sz="1200" kern="1200" dirty="0" err="1" smtClean="0">
                <a:solidFill>
                  <a:schemeClr val="tx1"/>
                </a:solidFill>
                <a:latin typeface="+mn-lt"/>
                <a:ea typeface="+mn-ea"/>
                <a:cs typeface="+mn-cs"/>
              </a:rPr>
              <a:t>פורמאליזציה</a:t>
            </a:r>
            <a:r>
              <a:rPr lang="he-IL" sz="1200" kern="1200" dirty="0" smtClean="0">
                <a:solidFill>
                  <a:schemeClr val="tx1"/>
                </a:solidFill>
                <a:latin typeface="+mn-lt"/>
                <a:ea typeface="+mn-ea"/>
                <a:cs typeface="+mn-cs"/>
              </a:rPr>
              <a:t> של מערכות יחסים כתורמות לכלכלה ולא כהורסות את החברה). על כן, אנחנו יכולים להבין שיש משהו בסיסי מאוד במסגרת שאנחנו רוצים לייצר בכלכלה מקיימת שחייב להשתנות באופן מהותי. מה לדעתכם צריכים</a:t>
            </a:r>
            <a:r>
              <a:rPr lang="he-IL" sz="1200" kern="1200" baseline="0" dirty="0" smtClean="0">
                <a:solidFill>
                  <a:schemeClr val="tx1"/>
                </a:solidFill>
                <a:latin typeface="+mn-lt"/>
                <a:ea typeface="+mn-ea"/>
                <a:cs typeface="+mn-cs"/>
              </a:rPr>
              <a:t> להיות מטרות הכלכלה?</a:t>
            </a:r>
            <a:endParaRPr lang="he-IL" sz="1200" kern="1200" dirty="0" smtClean="0">
              <a:solidFill>
                <a:schemeClr val="tx1"/>
              </a:solidFill>
              <a:latin typeface="+mn-lt"/>
              <a:ea typeface="+mn-ea"/>
              <a:cs typeface="+mn-cs"/>
            </a:endParaRPr>
          </a:p>
          <a:p>
            <a:pPr rtl="1"/>
            <a:endParaRPr lang="he-IL" sz="1200" b="1"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לראות את הסרט השני של </a:t>
            </a:r>
            <a:r>
              <a:rPr lang="he-IL" sz="1200" b="1" kern="1200" dirty="0" err="1" smtClean="0">
                <a:solidFill>
                  <a:schemeClr val="tx1"/>
                </a:solidFill>
                <a:latin typeface="+mn-lt"/>
                <a:ea typeface="+mn-ea"/>
                <a:cs typeface="+mn-cs"/>
              </a:rPr>
              <a:t>קייט</a:t>
            </a:r>
            <a:endParaRPr lang="en-US" sz="1200" kern="120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21</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ראשית חשוב לנו לציין</a:t>
            </a:r>
            <a:r>
              <a:rPr lang="he-IL" baseline="0" dirty="0" smtClean="0"/>
              <a:t> שאיננו מתנגדים לכלכלה הנוכחית. אנחנו חושבים שהיא הביאה לנו שפע אדיר. אולם יש לה גם הרבה לאן להתפתח ולהשתפר ועל החלק הזה אנחנו רוצים לספר לכם.</a:t>
            </a:r>
          </a:p>
          <a:p>
            <a:endParaRPr lang="he-IL" baseline="0" dirty="0" smtClean="0"/>
          </a:p>
          <a:p>
            <a:pPr rtl="1"/>
            <a:r>
              <a:rPr lang="he-IL" sz="1200" kern="1200" dirty="0" smtClean="0">
                <a:solidFill>
                  <a:schemeClr val="tx1"/>
                </a:solidFill>
                <a:latin typeface="+mn-lt"/>
                <a:ea typeface="+mn-ea"/>
                <a:cs typeface="+mn-cs"/>
              </a:rPr>
              <a:t>המטרה של המפגש הזה היא להצליח להסתכל בעיניים ביקורתיות על המערכת הכלכלית הקיימת: לראות את התנאים בהם היא צמחה וכיצד אלו השפיעו על התפתחותה, לשאול מה מטרותיה ולבחון האם מטרות אלו מושגות במסגרת המערכת הקיימת. נשתמש בחסרונות</a:t>
            </a:r>
            <a:r>
              <a:rPr lang="he-IL" sz="1200" kern="1200" baseline="0" dirty="0" smtClean="0">
                <a:solidFill>
                  <a:schemeClr val="tx1"/>
                </a:solidFill>
                <a:latin typeface="+mn-lt"/>
                <a:ea typeface="+mn-ea"/>
                <a:cs typeface="+mn-cs"/>
              </a:rPr>
              <a:t> שנבחן בשביל להבין היכן ניתן לשפר.</a:t>
            </a:r>
            <a:endParaRPr lang="he-IL" sz="1200" kern="1200" dirty="0" smtClean="0">
              <a:solidFill>
                <a:schemeClr val="tx1"/>
              </a:solidFill>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2</a:t>
            </a:fld>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אני מקווה שהצלחתי</a:t>
            </a:r>
            <a:r>
              <a:rPr lang="he-IL" baseline="0" dirty="0" smtClean="0"/>
              <a:t> לשרטט בקווים כליים את המגמות והעקרונות העומדים מאחורי המושג הזה שנקרא כלכלה מקיימת</a:t>
            </a:r>
          </a:p>
          <a:p>
            <a:endParaRPr lang="he-IL" baseline="0" dirty="0" smtClean="0"/>
          </a:p>
          <a:p>
            <a:r>
              <a:rPr lang="he-IL" baseline="0" dirty="0" smtClean="0"/>
              <a:t>תודה שאפשרתם לי לשתף אתכם בכך.</a:t>
            </a:r>
            <a:endParaRPr lang="he-IL" dirty="0"/>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22</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b="0" dirty="0" smtClean="0"/>
              <a:t>אז</a:t>
            </a:r>
            <a:r>
              <a:rPr lang="he-IL" b="0" baseline="0" dirty="0" smtClean="0"/>
              <a:t> בואו רגע נחזור אחורה, לפני שאנחנו מדברים על המערכת הכלכלית המודרנית והעכשווית, אל המקורות. מהי בכלל כלכלה? מה דעתכם?</a:t>
            </a:r>
          </a:p>
          <a:p>
            <a:endParaRPr lang="he-IL" b="0"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0" baseline="0" dirty="0" smtClean="0"/>
              <a:t>המונח (</a:t>
            </a:r>
            <a:r>
              <a:rPr lang="en-US" b="0" baseline="0" dirty="0" smtClean="0"/>
              <a:t>economics</a:t>
            </a:r>
            <a:r>
              <a:rPr lang="he-IL" b="0" baseline="0" dirty="0" smtClean="0"/>
              <a:t>) הוגדר לראשונה במאה ה4 לפנה"ס על ידי פילוסוף בשם </a:t>
            </a:r>
            <a:r>
              <a:rPr lang="he-IL" b="0" baseline="0" dirty="0" err="1" smtClean="0"/>
              <a:t>זנופון</a:t>
            </a:r>
            <a:r>
              <a:rPr lang="he-IL" b="0" baseline="0" dirty="0" smtClean="0"/>
              <a:t>. משמעותה היה ניהול משק בית.</a:t>
            </a:r>
          </a:p>
          <a:p>
            <a:r>
              <a:rPr lang="he-IL" b="0" baseline="0" dirty="0" smtClean="0"/>
              <a:t>אתם כמנהלי משקי בית, מהם העקרונות המנחים אתכם?</a:t>
            </a:r>
          </a:p>
          <a:p>
            <a:endParaRPr lang="he-IL" b="0" baseline="0" dirty="0" smtClean="0"/>
          </a:p>
          <a:p>
            <a:r>
              <a:rPr lang="he-IL" b="0" baseline="0" dirty="0" smtClean="0"/>
              <a:t>מה בין ניהול משק בית לניהול של כלכלה ברמת המדינה לדעתכם? האם יש עקרונות שניתן לגזור מהאופן שבו אתם מנהלים את משקי הבית שלכם?</a:t>
            </a:r>
          </a:p>
          <a:p>
            <a:r>
              <a:rPr lang="he-IL" b="0" baseline="0" dirty="0" smtClean="0"/>
              <a:t>חשוב שנשים לב שעל אף שיש הקבלות שניתן לעשות, הדברים הם לא אחד לאחד זהים. לדוגמא אחד הויכוחים הגדולים בתחילת המאה ה20 </a:t>
            </a:r>
            <a:r>
              <a:rPr lang="he-IL" b="0" baseline="0" dirty="0" err="1" smtClean="0"/>
              <a:t>נסוב</a:t>
            </a:r>
            <a:r>
              <a:rPr lang="he-IL" b="0" baseline="0" dirty="0" smtClean="0"/>
              <a:t> סביב שאלת הכסף. בזמן המשבר הכלכלי הגדול של שנת 1929, רבים חשבו שהדרך להתגבר על חוסר תקציב היא להקטין הוצאות. אולם אז הגיע </a:t>
            </a:r>
            <a:r>
              <a:rPr lang="he-IL" b="0" baseline="0" dirty="0" err="1" smtClean="0"/>
              <a:t>קיינס</a:t>
            </a:r>
            <a:r>
              <a:rPr lang="he-IL" b="0" baseline="0" dirty="0" smtClean="0"/>
              <a:t> הבריטי שהסביר שממשלות צריכות להוציא גם כסף שאין להם כדי להניע את הכלכלה. זהו הבדל קריטי בין כלכלת משק בית לבין כלכלה של מדינה, משום שהשנייה יכולה לייצר את הכסף עבור עצמה.</a:t>
            </a:r>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3</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אז מה כוללת הכלכלה </a:t>
            </a:r>
            <a:r>
              <a:rPr lang="he-IL" dirty="0" err="1" smtClean="0"/>
              <a:t>המוניטרית</a:t>
            </a:r>
            <a:r>
              <a:rPr lang="he-IL" dirty="0" smtClean="0"/>
              <a:t>? הכוונה </a:t>
            </a:r>
            <a:r>
              <a:rPr lang="he-IL" dirty="0" err="1" smtClean="0"/>
              <a:t>במוניטרי</a:t>
            </a:r>
            <a:r>
              <a:rPr lang="he-IL" dirty="0" smtClean="0"/>
              <a:t> היא כספית. כלומר בכלכלה</a:t>
            </a:r>
            <a:r>
              <a:rPr lang="he-IL" baseline="0" dirty="0" smtClean="0"/>
              <a:t> שכסף מחליף בה ידיים.</a:t>
            </a:r>
          </a:p>
          <a:p>
            <a:r>
              <a:rPr lang="he-IL" baseline="0" dirty="0" smtClean="0"/>
              <a:t>הציור הבסיסי הזה מוכר לכם?</a:t>
            </a:r>
          </a:p>
          <a:p>
            <a:r>
              <a:rPr lang="he-IL" baseline="0" dirty="0" smtClean="0"/>
              <a:t>הוא בעצם אחד </a:t>
            </a:r>
            <a:r>
              <a:rPr lang="he-IL" baseline="0" dirty="0" err="1" smtClean="0"/>
              <a:t>מדיאגרמות</a:t>
            </a:r>
            <a:r>
              <a:rPr lang="he-IL" baseline="0" dirty="0" smtClean="0"/>
              <a:t> הבסיס הנלמדות בכלכלה (</a:t>
            </a:r>
            <a:r>
              <a:rPr lang="en-US" baseline="0" dirty="0" smtClean="0"/>
              <a:t>(circular flow of money, goods and services</a:t>
            </a:r>
            <a:r>
              <a:rPr lang="he-IL" baseline="0" dirty="0" smtClean="0"/>
              <a:t>.</a:t>
            </a:r>
          </a:p>
          <a:p>
            <a:r>
              <a:rPr lang="he-IL" baseline="0" dirty="0" smtClean="0"/>
              <a:t>מצד אחד </a:t>
            </a:r>
            <a:r>
              <a:rPr lang="he-IL" baseline="0" dirty="0" err="1" smtClean="0"/>
              <a:t>מצוייים</a:t>
            </a:r>
            <a:r>
              <a:rPr lang="he-IL" baseline="0" dirty="0" smtClean="0"/>
              <a:t> משקי הבית, ומן הצד השני העסקים (אני קורא להם עסקים כדי לא להתבלבל בין חברות (</a:t>
            </a:r>
            <a:r>
              <a:rPr lang="en-US" baseline="0" dirty="0" smtClean="0"/>
              <a:t>companies </a:t>
            </a:r>
            <a:r>
              <a:rPr lang="he-IL" baseline="0" dirty="0" smtClean="0"/>
              <a:t>או </a:t>
            </a:r>
            <a:r>
              <a:rPr lang="en-US" baseline="0" dirty="0" smtClean="0"/>
              <a:t>firms</a:t>
            </a:r>
            <a:r>
              <a:rPr lang="he-IL" baseline="0" dirty="0" smtClean="0"/>
              <a:t>) לבין חברות (</a:t>
            </a:r>
            <a:r>
              <a:rPr lang="en-US" baseline="0" dirty="0" smtClean="0"/>
              <a:t>societies</a:t>
            </a:r>
            <a:r>
              <a:rPr lang="he-IL" baseline="0" dirty="0" smtClean="0"/>
              <a:t>). </a:t>
            </a:r>
          </a:p>
          <a:p>
            <a:r>
              <a:rPr lang="he-IL" baseline="0" dirty="0" smtClean="0"/>
              <a:t>אותם משקי בית מספקים את אמצעי הייצור לעסקים (כוח אדם, משאבים ומימון), עבורם הם מקבלים בתמורה: משכורות, שכירות ודיבידנדים. עם הכסף הזה הם צורכים ומקבלים בתמורה מוצרים ושרותים אותם יצרו העסקים.</a:t>
            </a:r>
          </a:p>
          <a:p>
            <a:r>
              <a:rPr lang="he-IL" baseline="0" dirty="0" smtClean="0"/>
              <a:t>האם חסר לכם משהו </a:t>
            </a:r>
            <a:r>
              <a:rPr lang="he-IL" baseline="0" dirty="0" err="1" smtClean="0"/>
              <a:t>בדיאגרמה</a:t>
            </a:r>
            <a:r>
              <a:rPr lang="he-IL" baseline="0" dirty="0" smtClean="0"/>
              <a:t> הזו, האם חסרים כאן שחקנים משמעותיים בשביל להבין את התמונה הכוללת? </a:t>
            </a:r>
          </a:p>
          <a:p>
            <a:endParaRPr lang="he-IL" baseline="0" dirty="0" smtClean="0"/>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4</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r>
              <a:rPr lang="he-IL" dirty="0" smtClean="0"/>
              <a:t>מה חסר? אילו</a:t>
            </a:r>
            <a:r>
              <a:rPr lang="he-IL" baseline="0" dirty="0" smtClean="0"/>
              <a:t> "שחקנים משמעותיים" חסרים לנו בשרטוט בשביל להפוך אותו לשלם יותר?</a:t>
            </a:r>
            <a:endParaRPr lang="he-IL" dirty="0" smtClean="0"/>
          </a:p>
          <a:p>
            <a:endParaRPr lang="he-IL" dirty="0" smtClean="0"/>
          </a:p>
          <a:p>
            <a:r>
              <a:rPr lang="he-IL" dirty="0" smtClean="0"/>
              <a:t>אז באמת הממשלה. הממשלה והרשויות לוקחות</a:t>
            </a:r>
            <a:r>
              <a:rPr lang="he-IL" baseline="0" dirty="0" smtClean="0"/>
              <a:t> מיסים ומספקת תשתיות (בטחון, משפט, תחבורה רווחה ועוד) – </a:t>
            </a:r>
          </a:p>
          <a:p>
            <a:endParaRPr lang="he-IL" baseline="0" dirty="0" smtClean="0"/>
          </a:p>
          <a:p>
            <a:r>
              <a:rPr lang="he-IL" baseline="0" dirty="0" smtClean="0"/>
              <a:t>אסכולה זו נקראת כלכלה ציבורית.</a:t>
            </a:r>
          </a:p>
          <a:p>
            <a:endParaRPr lang="he-IL" baseline="0" dirty="0" smtClean="0"/>
          </a:p>
          <a:p>
            <a:r>
              <a:rPr lang="he-IL" baseline="0" dirty="0" smtClean="0"/>
              <a:t>בנוסף קיים המימון. המימון כולל את הייצור של הכסף, הריבית במשק, המרווח החופשי שניתן לבנקים הפרטיים לעומת הבנק המרכזי ועוד...</a:t>
            </a:r>
          </a:p>
          <a:p>
            <a:endParaRPr lang="he-IL" baseline="0" dirty="0" smtClean="0"/>
          </a:p>
          <a:p>
            <a:r>
              <a:rPr lang="he-IL" baseline="0" dirty="0" smtClean="0"/>
              <a:t> נושאים אלו הם נלמדים תחת האסכולה של כסף, מימון ובנקאות.</a:t>
            </a:r>
          </a:p>
          <a:p>
            <a:endParaRPr lang="he-IL" baseline="0" dirty="0" smtClean="0"/>
          </a:p>
          <a:p>
            <a:r>
              <a:rPr lang="he-IL" baseline="0" dirty="0" smtClean="0"/>
              <a:t>כמובן שקיים גם המסחר הבין מדינתי. כאן נכנסים נושאים הנוגעים למכסים והסכמי סחר</a:t>
            </a:r>
          </a:p>
          <a:p>
            <a:endParaRPr lang="he-IL" baseline="0" dirty="0" smtClean="0"/>
          </a:p>
          <a:p>
            <a:r>
              <a:rPr lang="he-IL" baseline="0" dirty="0" smtClean="0"/>
              <a:t> והם נלמדים תחת האסכולה של כלכלה בין לאומית.</a:t>
            </a:r>
          </a:p>
          <a:p>
            <a:endParaRPr lang="he-IL" baseline="0" dirty="0" smtClean="0"/>
          </a:p>
          <a:p>
            <a:r>
              <a:rPr lang="he-IL" baseline="0" dirty="0" smtClean="0"/>
              <a:t>איזו עוד סוג של כלכלה חסרה לנו בשרטוט שלנו?</a:t>
            </a:r>
          </a:p>
          <a:p>
            <a:r>
              <a:rPr lang="he-IL" baseline="0" dirty="0" smtClean="0"/>
              <a:t> </a:t>
            </a:r>
            <a:endParaRPr lang="he-IL" dirty="0" smtClean="0"/>
          </a:p>
          <a:p>
            <a:r>
              <a:rPr lang="he-IL" dirty="0" smtClean="0"/>
              <a:t>כלכלה של תעסוקה</a:t>
            </a:r>
            <a:r>
              <a:rPr lang="he-IL" baseline="0" dirty="0" smtClean="0"/>
              <a:t> </a:t>
            </a:r>
            <a:r>
              <a:rPr lang="he-IL" baseline="0" dirty="0" err="1" smtClean="0"/>
              <a:t>– ה</a:t>
            </a:r>
            <a:r>
              <a:rPr lang="he-IL" baseline="0" dirty="0" smtClean="0"/>
              <a:t>נוגעת למגמות בשוק התעסוקה, נתוני אבטלה ותמריצים כאלה ואחרים הנוגעים לשוק העבודה.</a:t>
            </a:r>
            <a:endParaRPr lang="he-IL" dirty="0" smtClean="0"/>
          </a:p>
          <a:p>
            <a:endParaRPr lang="he-IL" dirty="0" smtClean="0"/>
          </a:p>
          <a:p>
            <a:r>
              <a:rPr lang="he-IL" dirty="0" smtClean="0"/>
              <a:t>אנחנו הולכים לפרק את המעגל הזה ולהבין</a:t>
            </a:r>
            <a:r>
              <a:rPr lang="he-IL" baseline="0" dirty="0" smtClean="0"/>
              <a:t> באופן יסודי חלק מהמגבלות של המודל הזה. לאחר מכן אראה לכם את המגבלות הנובעות מדברים שאינם במודל הזה.</a:t>
            </a:r>
            <a:endParaRPr lang="he-IL" dirty="0"/>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5</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החץ הראשון בו</a:t>
            </a:r>
            <a:r>
              <a:rPr lang="he-IL" baseline="0" dirty="0" smtClean="0"/>
              <a:t> אנחנו רוצים להתעמק זה החץ העליון, המייצג את חילופי המוצרים והשירותים.</a:t>
            </a:r>
          </a:p>
          <a:p>
            <a:endParaRPr lang="he-IL" baseline="0" dirty="0" smtClean="0"/>
          </a:p>
          <a:p>
            <a:r>
              <a:rPr lang="he-IL" baseline="0" dirty="0" smtClean="0"/>
              <a:t>מה אתם יודעים עליו? מי בכלל מסתכל עליו? האם זה מייצג משהו משמעותי?</a:t>
            </a:r>
            <a:endParaRPr lang="he-IL" dirty="0" smtClean="0"/>
          </a:p>
          <a:p>
            <a:endParaRPr lang="he-IL"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החץ הזה בעצם מייצג את </a:t>
            </a:r>
            <a:r>
              <a:rPr lang="he-IL" dirty="0" err="1" smtClean="0"/>
              <a:t>התמ"ג</a:t>
            </a:r>
            <a:r>
              <a:rPr lang="he-IL" baseline="0" dirty="0" smtClean="0"/>
              <a:t> – תוצר מקומי גולמי. זהו מדד הבודק את כמות המוצרים </a:t>
            </a:r>
            <a:r>
              <a:rPr lang="he-IL" baseline="0" dirty="0" err="1" smtClean="0"/>
              <a:t>והשרותים</a:t>
            </a:r>
            <a:r>
              <a:rPr lang="he-IL" baseline="0" dirty="0" smtClean="0"/>
              <a:t> הנקנים במדינה. הוא מייצג את התפיסה המקובלת שככל שיש יותר חליפין כספיים, כך יש </a:t>
            </a:r>
            <a:r>
              <a:rPr lang="he-IL" b="1" baseline="0" dirty="0" smtClean="0"/>
              <a:t>יותר כסף ולכן מצבם של האזרחים והמדינה </a:t>
            </a:r>
            <a:r>
              <a:rPr lang="he-IL" baseline="0" dirty="0" smtClean="0"/>
              <a:t>טוב יותר. אגב, זה כמובן משרת אותה, כי ככל שיש יותר חליפין כספי, כך ניתן לקחת יותר </a:t>
            </a:r>
            <a:r>
              <a:rPr lang="he-IL" b="1" baseline="0" dirty="0" smtClean="0"/>
              <a:t>מס</a:t>
            </a:r>
            <a:r>
              <a:rPr lang="he-IL" baseline="0" dirty="0" smtClean="0"/>
              <a:t> ולהגדיל את התקציב.</a:t>
            </a:r>
          </a:p>
          <a:p>
            <a:r>
              <a:rPr lang="he-IL" baseline="0" dirty="0" smtClean="0"/>
              <a:t>זהו מדד שיצר הכלכלן סיימון </a:t>
            </a:r>
            <a:r>
              <a:rPr lang="he-IL" b="1" baseline="0" dirty="0" err="1" smtClean="0"/>
              <a:t>קוזניץ</a:t>
            </a:r>
            <a:r>
              <a:rPr lang="he-IL" baseline="0" dirty="0" smtClean="0"/>
              <a:t> ב 1933, כאשר נתבקש לייצר כלי מדידה בעזרתו ניתן לבדוק את הצלחת הכלכלה.... </a:t>
            </a:r>
          </a:p>
          <a:p>
            <a:r>
              <a:rPr lang="he-IL" baseline="0" dirty="0" smtClean="0"/>
              <a:t>אגב הוא מראש הזהיר שאסור להשתמש בכלי הזה ככלי יחיד לניתוב הכלכלה. מדוע?</a:t>
            </a:r>
          </a:p>
          <a:p>
            <a:r>
              <a:rPr lang="en-US" baseline="0" dirty="0" smtClean="0"/>
              <a:t>"The wealth of a nation can scarcely be inferred from a measure of its national income”</a:t>
            </a:r>
            <a:endParaRPr lang="he-IL" baseline="0" dirty="0" smtClean="0"/>
          </a:p>
          <a:p>
            <a:endParaRPr lang="he-IL" baseline="0" dirty="0" smtClean="0"/>
          </a:p>
          <a:p>
            <a:r>
              <a:rPr lang="he-IL" baseline="0" dirty="0" smtClean="0"/>
              <a:t>מה הדברים שנמדדים ולא נמדדים תחת מדד התמ"ג?</a:t>
            </a:r>
          </a:p>
          <a:p>
            <a:r>
              <a:rPr lang="he-IL" baseline="0" dirty="0" smtClean="0"/>
              <a:t>במדד בעצם מצביע על כמות הכסף שהחליפה ידיים, אך הוא עיוור למספר דברים- קודם כל- תמורת מה הכסף הזה החליף ידיים: האם הוא קנה אוכל, בגדים ומוצרי יומיום, האם הוא נוצל על בניית מתנסים, שיפור התחבורה וניקוי הרחובות, או שנעשה בו שימוש על קניית נשקים בשל מלחמה, ניקוי נחלים כתוצאה מזיהום או בניית מקלטים כדי להתגונן ממצב בטחוני קשה?</a:t>
            </a:r>
            <a:endParaRPr lang="he-IL" dirty="0" smtClean="0"/>
          </a:p>
          <a:p>
            <a:r>
              <a:rPr lang="he-IL" dirty="0" smtClean="0"/>
              <a:t>בנוסף, הוא לא מבחין</a:t>
            </a:r>
            <a:r>
              <a:rPr lang="he-IL" baseline="0" dirty="0" smtClean="0"/>
              <a:t> מי הם הידיים שמחזיקות את הכסף, כך שהוא לא יכול להבחין בין אם יש בן אדם אחד, מאוד עשיר, או אם כל העם משתמש בכסף שלו. כלומר, הוא עיוור לפערים כלכליים.</a:t>
            </a:r>
          </a:p>
          <a:p>
            <a:r>
              <a:rPr lang="he-IL" baseline="0" dirty="0" smtClean="0"/>
              <a:t>כשזה המדד המרכזי והעיקרי בו משתמשות המדינות על מנת למדוד הצלחה, אנחנו יכולים לראות למה זה בעייתי...</a:t>
            </a:r>
            <a:endParaRPr lang="he-IL" dirty="0" smtClean="0"/>
          </a:p>
          <a:p>
            <a:endParaRPr lang="he-IL" dirty="0" smtClean="0"/>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6</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baseline="0" dirty="0" smtClean="0"/>
              <a:t>אבל כמו שאמרנו, </a:t>
            </a:r>
            <a:r>
              <a:rPr lang="he-IL" b="1" baseline="0" dirty="0" smtClean="0"/>
              <a:t>בין אם בעייתי או לא, למעבר של שירותים </a:t>
            </a:r>
            <a:r>
              <a:rPr lang="he-IL" baseline="0" dirty="0" smtClean="0"/>
              <a:t>וסחורות יש חשיבות רבה עבור המדינה, בגלל שזה מהווה אינדיקציה להצלחה. </a:t>
            </a:r>
          </a:p>
          <a:p>
            <a:endParaRPr lang="he-IL" baseline="0" dirty="0" smtClean="0"/>
          </a:p>
          <a:p>
            <a:r>
              <a:rPr lang="he-IL" baseline="0" dirty="0" smtClean="0"/>
              <a:t>על כן, נשאלת השאלה המתבקשת- </a:t>
            </a:r>
            <a:r>
              <a:rPr lang="he-IL" b="1" baseline="0" dirty="0" smtClean="0"/>
              <a:t>מי אחראי על המחירים</a:t>
            </a:r>
            <a:r>
              <a:rPr lang="he-IL" baseline="0" dirty="0" smtClean="0"/>
              <a:t>? אם זה כל כך חשוב למדינה, למה היא לא לוקחת את זה לידיים ומחליטה על המחירים של השירותים והמוצרים, כדי לדאוג שכמה שיותר יהיו בתוך המעגל?</a:t>
            </a:r>
          </a:p>
          <a:p>
            <a:endParaRPr lang="he-IL" baseline="0" dirty="0" smtClean="0"/>
          </a:p>
          <a:p>
            <a:r>
              <a:rPr lang="he-IL" baseline="0" dirty="0" smtClean="0"/>
              <a:t>בעבר, היו </a:t>
            </a:r>
            <a:r>
              <a:rPr lang="he-IL" b="1" baseline="0" dirty="0" smtClean="0"/>
              <a:t>מלכים ואצולה </a:t>
            </a:r>
            <a:r>
              <a:rPr lang="he-IL" baseline="0" dirty="0" smtClean="0"/>
              <a:t>שהיו קובעים את המחירים של כל דבר, מחליטים מה מוצע למכירה ומה לא, מי ראוי לקנות, כמה שכר משלמים על כל דבר ובאופן כללי- היו מנהלים את המעגל של הכלכלה הכספית שבתמונה. </a:t>
            </a:r>
          </a:p>
          <a:p>
            <a:r>
              <a:rPr lang="he-IL" baseline="0" dirty="0" smtClean="0"/>
              <a:t>אגב המעגל הזה, כמו שתכף שתראו, הולך וגדל עם השנים. בעבר הוא היה קטן מאד, משום שאנשים סיפקו את צורכיהם מחוץ למעגל (דאגו לצורכיהם בעצמם או בעזרת הקהילה)</a:t>
            </a:r>
          </a:p>
          <a:p>
            <a:endParaRPr lang="he-IL" baseline="0" dirty="0" smtClean="0"/>
          </a:p>
          <a:p>
            <a:r>
              <a:rPr lang="he-IL" baseline="0" dirty="0" smtClean="0"/>
              <a:t>עם השנים, ירד כוחה של האצולה, המבנים החברתיים השתנו, ובאמצע המאה ה19 נוצרו מדינות הלאום, והמדינה החלה לנהל את הכלכלה ולעסוק גם בקביעות הנוגעות למסחר. </a:t>
            </a:r>
          </a:p>
          <a:p>
            <a:endParaRPr lang="he-IL" baseline="0" dirty="0" smtClean="0"/>
          </a:p>
          <a:p>
            <a:r>
              <a:rPr lang="he-IL" baseline="0" dirty="0" smtClean="0"/>
              <a:t>יחד עם זאת, תהליך מקביל שהתרחש היה התרחבות פעילותו והשפעתו של השוק במסחר, והחל להיווצר הרעיון של שוק שהוא "חופשי". </a:t>
            </a:r>
          </a:p>
          <a:p>
            <a:r>
              <a:rPr lang="he-IL" baseline="0" dirty="0" smtClean="0"/>
              <a:t>שוק היא שיטה שבה, בעזרת כוחות של היצע וביקוש נקבעים מחירי המוצרים. כוחות השוק של ההיצע והביקוש אינם המדדים היחידים. המדינה גם מתערבת ועוזרת לקבוע את מחירי המוצרים (שכר מינימום או מחירם של מוצרי הבסיס, הם דוגמאות לכך). באופן כללי ככל שהתערבות הממשלה נמוכה יותר כך השוק נחשב חופשי יותר (ויש שיגידו יעיל יותר בחלוקת המשאבים).</a:t>
            </a:r>
          </a:p>
          <a:p>
            <a:r>
              <a:rPr lang="he-IL" baseline="0" dirty="0" smtClean="0"/>
              <a:t>הדרך המקובלת כיום היא </a:t>
            </a:r>
            <a:r>
              <a:rPr lang="he-IL" b="1" baseline="0" dirty="0" smtClean="0"/>
              <a:t>שיטה של שוק </a:t>
            </a:r>
            <a:r>
              <a:rPr lang="he-IL" baseline="0" dirty="0" smtClean="0"/>
              <a:t>– כוחות של היצע וביקוש ביחד עם התערבות ממשלתית כזו או אחרת (כמו שכר מינימום, מחיר של מוצרי יסוד) קובעים את המחירים.</a:t>
            </a:r>
          </a:p>
          <a:p>
            <a:r>
              <a:rPr lang="he-IL" baseline="0" dirty="0" smtClean="0"/>
              <a:t>ככל </a:t>
            </a:r>
            <a:r>
              <a:rPr lang="he-IL" b="1" baseline="0" dirty="0" smtClean="0"/>
              <a:t>שההתערבות הממשלתית נמוכה יותר כך השוק נחשב חופשי יותר</a:t>
            </a:r>
            <a:r>
              <a:rPr lang="he-IL" baseline="0" dirty="0" smtClean="0"/>
              <a:t>, ויש שיגידו יעיל וטוב יותר....</a:t>
            </a:r>
          </a:p>
          <a:p>
            <a:r>
              <a:rPr lang="he-IL" baseline="0" dirty="0" smtClean="0"/>
              <a:t>חשוב להבין שישנם הרבה </a:t>
            </a:r>
            <a:r>
              <a:rPr lang="he-IL" b="1" baseline="0" dirty="0" smtClean="0"/>
              <a:t>קריטריונים</a:t>
            </a:r>
            <a:r>
              <a:rPr lang="he-IL" baseline="0" dirty="0" smtClean="0"/>
              <a:t> שניתן להשוות בעזרתם כלכלות. פרמטר אחד כזה, הוא האופן שבו מחלוקים המשאבים (שלטוני, שוק, מסורתי) או בצורה (מתוכננת, שוק, או מתכננת בהתאם לשוק). כיום מרבית הכלכלות הן כיום מרבית הכלכלות הן כלכלות מעורבות (</a:t>
            </a:r>
            <a:r>
              <a:rPr lang="en-US" baseline="0" dirty="0" smtClean="0"/>
              <a:t>mixed economies</a:t>
            </a:r>
            <a:r>
              <a:rPr lang="he-IL" baseline="0" dirty="0" smtClean="0"/>
              <a:t>). על כן השאלה החשובה כאשר אנחנו מדברים על השוק הוא כיצד הוא מעוצב ומנותב.</a:t>
            </a:r>
          </a:p>
          <a:p>
            <a:endParaRPr lang="he-IL" b="1" baseline="0" dirty="0" smtClean="0"/>
          </a:p>
          <a:p>
            <a:endParaRPr lang="he-IL" b="1" baseline="0" dirty="0" smtClean="0"/>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7</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a:bodyPr>
          <a:lstStyle/>
          <a:p>
            <a:pPr rtl="1"/>
            <a:r>
              <a:rPr lang="he-IL" sz="1200" b="0" kern="1200" dirty="0" smtClean="0">
                <a:solidFill>
                  <a:schemeClr val="tx1"/>
                </a:solidFill>
                <a:effectLst/>
                <a:latin typeface="+mn-lt"/>
                <a:ea typeface="+mn-ea"/>
                <a:cs typeface="+mn-cs"/>
              </a:rPr>
              <a:t>כלכלת שוק היא שיטה</a:t>
            </a:r>
            <a:r>
              <a:rPr lang="he-IL" sz="1200" b="0" kern="1200" baseline="0" dirty="0" smtClean="0">
                <a:solidFill>
                  <a:schemeClr val="tx1"/>
                </a:solidFill>
                <a:effectLst/>
                <a:latin typeface="+mn-lt"/>
                <a:ea typeface="+mn-ea"/>
                <a:cs typeface="+mn-cs"/>
              </a:rPr>
              <a:t> נוספת לחלוקת המשאבים בחברה. מה שבעבר היו עושים בני האצולה והקהילה, ובהמשך לקחה על עצמה לעשות בצורה חלקית המדינה:</a:t>
            </a:r>
          </a:p>
          <a:p>
            <a:pPr rtl="1"/>
            <a:r>
              <a:rPr lang="he-IL" sz="1200" b="0" kern="1200" baseline="0" dirty="0" smtClean="0">
                <a:solidFill>
                  <a:schemeClr val="tx1"/>
                </a:solidFill>
                <a:effectLst/>
                <a:latin typeface="+mn-lt"/>
                <a:ea typeface="+mn-ea"/>
                <a:cs typeface="+mn-cs"/>
              </a:rPr>
              <a:t>לקבוע: 1. מה נסחר?</a:t>
            </a:r>
          </a:p>
          <a:p>
            <a:pPr rtl="1"/>
            <a:r>
              <a:rPr lang="he-IL" sz="1200" b="0" kern="1200" baseline="0" dirty="0" smtClean="0">
                <a:solidFill>
                  <a:schemeClr val="tx1"/>
                </a:solidFill>
                <a:effectLst/>
                <a:latin typeface="+mn-lt"/>
                <a:ea typeface="+mn-ea"/>
                <a:cs typeface="+mn-cs"/>
              </a:rPr>
              <a:t>2. מי מחליט על המחיר של מה שנסחר?</a:t>
            </a:r>
          </a:p>
          <a:p>
            <a:pPr rtl="1"/>
            <a:endParaRPr lang="he-IL" sz="1200" b="0" kern="1200" baseline="0" dirty="0" smtClean="0">
              <a:solidFill>
                <a:schemeClr val="tx1"/>
              </a:solidFill>
              <a:effectLst/>
              <a:latin typeface="+mn-lt"/>
              <a:ea typeface="+mn-ea"/>
              <a:cs typeface="+mn-cs"/>
            </a:endParaRPr>
          </a:p>
          <a:p>
            <a:pPr rtl="1"/>
            <a:r>
              <a:rPr lang="he-IL" sz="1200" b="0" kern="1200" baseline="0" dirty="0" smtClean="0">
                <a:solidFill>
                  <a:schemeClr val="tx1"/>
                </a:solidFill>
                <a:effectLst/>
                <a:latin typeface="+mn-lt"/>
                <a:ea typeface="+mn-ea"/>
                <a:cs typeface="+mn-cs"/>
              </a:rPr>
              <a:t>אז בואו נתחיל להסתכל על השאלה הראשונה- מי מחליט על המחיר:</a:t>
            </a:r>
          </a:p>
          <a:p>
            <a:pPr rtl="1"/>
            <a:endParaRPr lang="he-IL" sz="1200" b="0" kern="1200" baseline="0" dirty="0" smtClean="0">
              <a:solidFill>
                <a:schemeClr val="tx1"/>
              </a:solidFill>
              <a:effectLst/>
              <a:latin typeface="+mn-lt"/>
              <a:ea typeface="+mn-ea"/>
              <a:cs typeface="+mn-cs"/>
            </a:endParaRPr>
          </a:p>
          <a:p>
            <a:pPr rtl="1"/>
            <a:r>
              <a:rPr lang="he-IL" sz="1200" b="0" kern="1200" baseline="0" dirty="0" smtClean="0">
                <a:solidFill>
                  <a:schemeClr val="tx1"/>
                </a:solidFill>
                <a:effectLst/>
                <a:latin typeface="+mn-lt"/>
                <a:ea typeface="+mn-ea"/>
                <a:cs typeface="+mn-cs"/>
              </a:rPr>
              <a:t>שיטת השוק היא שיטה שבמשך אלפי שנים חילקה חלק מהמשאבים של החברה, כל זאת בהתאם ל</a:t>
            </a:r>
            <a:r>
              <a:rPr lang="he-IL" sz="1200" b="1" kern="1200" baseline="0" dirty="0" smtClean="0">
                <a:solidFill>
                  <a:schemeClr val="tx1"/>
                </a:solidFill>
                <a:effectLst/>
                <a:latin typeface="+mn-lt"/>
                <a:ea typeface="+mn-ea"/>
                <a:cs typeface="+mn-cs"/>
              </a:rPr>
              <a:t>מחיר</a:t>
            </a:r>
            <a:r>
              <a:rPr lang="he-IL" sz="1200" b="0" kern="1200" baseline="0" dirty="0" smtClean="0">
                <a:solidFill>
                  <a:schemeClr val="tx1"/>
                </a:solidFill>
                <a:effectLst/>
                <a:latin typeface="+mn-lt"/>
                <a:ea typeface="+mn-ea"/>
                <a:cs typeface="+mn-cs"/>
              </a:rPr>
              <a:t> של המוצר או השירות. </a:t>
            </a:r>
            <a:r>
              <a:rPr lang="he-IL" sz="1200" kern="1200" baseline="0" dirty="0" smtClean="0">
                <a:solidFill>
                  <a:schemeClr val="tx1"/>
                </a:solidFill>
                <a:effectLst/>
                <a:latin typeface="+mn-lt"/>
                <a:ea typeface="+mn-ea"/>
                <a:cs typeface="+mn-cs"/>
              </a:rPr>
              <a:t>הכלכלות נהיו מורכבות יותר כתוצאה מכך שהם גדלו בגודל ובמגוון, וכתוצאה מכך שיותר ויותר צרכים באו על סיפוקם בעזרת מוצרים ושרותים נקנים לעומת כאלו שאינם ( זה כתוצאה מחלוקת העבודה, ולקיחה של משאבים של נחלת לכלל והעברתם לידיים פרטיות). ככל שהמורכבות של הכלכלות עלתה כך גם הקושי לקבוע מחירים שישקפו את הצורך האמיתי במשאבים. </a:t>
            </a:r>
          </a:p>
          <a:p>
            <a:pPr rtl="1"/>
            <a:endParaRPr lang="he-IL" sz="1200" kern="1200" baseline="0" dirty="0" smtClean="0">
              <a:solidFill>
                <a:schemeClr val="tx1"/>
              </a:solidFill>
              <a:effectLst/>
              <a:latin typeface="+mn-lt"/>
              <a:ea typeface="+mn-ea"/>
              <a:cs typeface="+mn-cs"/>
            </a:endParaRPr>
          </a:p>
          <a:p>
            <a:pPr rtl="1"/>
            <a:r>
              <a:rPr lang="he-IL" sz="1200" b="1" kern="1200" baseline="0" dirty="0" smtClean="0">
                <a:solidFill>
                  <a:schemeClr val="tx1"/>
                </a:solidFill>
                <a:effectLst/>
                <a:latin typeface="+mn-lt"/>
                <a:ea typeface="+mn-ea"/>
                <a:cs typeface="+mn-cs"/>
              </a:rPr>
              <a:t>(להשתתף בדיון וחוכמת ההמונים) </a:t>
            </a:r>
            <a:r>
              <a:rPr lang="he-IL" sz="1200" kern="1200" baseline="0" dirty="0" err="1" smtClean="0">
                <a:solidFill>
                  <a:schemeClr val="tx1"/>
                </a:solidFill>
                <a:effectLst/>
                <a:latin typeface="+mn-lt"/>
                <a:ea typeface="+mn-ea"/>
                <a:cs typeface="+mn-cs"/>
              </a:rPr>
              <a:t>– ה</a:t>
            </a:r>
            <a:r>
              <a:rPr lang="he-IL" sz="1200" kern="1200" baseline="0" dirty="0" smtClean="0">
                <a:solidFill>
                  <a:schemeClr val="tx1"/>
                </a:solidFill>
                <a:effectLst/>
                <a:latin typeface="+mn-lt"/>
                <a:ea typeface="+mn-ea"/>
                <a:cs typeface="+mn-cs"/>
              </a:rPr>
              <a:t>מחיר הוא פריט המידע החשוב ביותר בכלכלה השוק. על ידי כך שהוא מאפשר לכל אחד להשתתף בדיון בכך שהאנשים יכולים להחליט אם הם קונים מוצר מסויים במחיר מסויים הם משפיעים על המחיר, ובכך גם על חלוקתו</a:t>
            </a:r>
          </a:p>
          <a:p>
            <a:pPr rtl="1"/>
            <a:r>
              <a:rPr lang="he-IL" sz="1200" kern="1200" baseline="0" dirty="0" smtClean="0">
                <a:solidFill>
                  <a:schemeClr val="tx1"/>
                </a:solidFill>
                <a:effectLst/>
                <a:latin typeface="+mn-lt"/>
                <a:ea typeface="+mn-ea"/>
                <a:cs typeface="+mn-cs"/>
              </a:rPr>
              <a:t>על פניו היא שיטה מעולה, משום שהיא מאפשרת לכל אחד להשתתף בדיון על חלוקת המשאבים. בכך טמונה התחשבות וגם יעילות. זו שיטה שנראה שהיא נסמכת על חכמת ההמונים. </a:t>
            </a:r>
          </a:p>
          <a:p>
            <a:pPr rtl="1"/>
            <a:endParaRPr lang="he-IL" sz="1200" kern="1200" baseline="0" dirty="0" smtClean="0">
              <a:solidFill>
                <a:schemeClr val="tx1"/>
              </a:solidFill>
              <a:effectLst/>
              <a:latin typeface="+mn-lt"/>
              <a:ea typeface="+mn-ea"/>
              <a:cs typeface="+mn-cs"/>
            </a:endParaRPr>
          </a:p>
          <a:p>
            <a:pPr rtl="1"/>
            <a:r>
              <a:rPr lang="he-IL" sz="1200" kern="1200" baseline="0" dirty="0" smtClean="0">
                <a:solidFill>
                  <a:schemeClr val="tx1"/>
                </a:solidFill>
                <a:effectLst/>
                <a:latin typeface="+mn-lt"/>
                <a:ea typeface="+mn-ea"/>
                <a:cs typeface="+mn-cs"/>
              </a:rPr>
              <a:t>(</a:t>
            </a:r>
            <a:r>
              <a:rPr lang="he-IL" sz="1200" b="1" kern="1200" baseline="0" dirty="0" smtClean="0">
                <a:solidFill>
                  <a:schemeClr val="tx1"/>
                </a:solidFill>
                <a:effectLst/>
                <a:latin typeface="+mn-lt"/>
                <a:ea typeface="+mn-ea"/>
                <a:cs typeface="+mn-cs"/>
              </a:rPr>
              <a:t>חוסר שיוויון בהשתתפות היוצרת עיוותים בחלוקה (בעיה כשמדברים על דמוקרטיה כערך יסוד (אדם אחד קול אחד)) </a:t>
            </a:r>
            <a:r>
              <a:rPr lang="he-IL" sz="1200" b="1" kern="1200" baseline="0" dirty="0" err="1" smtClean="0">
                <a:solidFill>
                  <a:schemeClr val="tx1"/>
                </a:solidFill>
                <a:effectLst/>
                <a:latin typeface="+mn-lt"/>
                <a:ea typeface="+mn-ea"/>
                <a:cs typeface="+mn-cs"/>
              </a:rPr>
              <a:t>– מ</a:t>
            </a:r>
            <a:r>
              <a:rPr lang="he-IL" sz="1200" b="1" kern="1200" baseline="0" dirty="0" smtClean="0">
                <a:solidFill>
                  <a:schemeClr val="tx1"/>
                </a:solidFill>
                <a:effectLst/>
                <a:latin typeface="+mn-lt"/>
                <a:ea typeface="+mn-ea"/>
                <a:cs typeface="+mn-cs"/>
              </a:rPr>
              <a:t>עגל מישוב חוזר (היד הנעלמה) </a:t>
            </a:r>
            <a:r>
              <a:rPr lang="he-IL" sz="1200" b="1" kern="1200" baseline="0" dirty="0" err="1" smtClean="0">
                <a:solidFill>
                  <a:schemeClr val="tx1"/>
                </a:solidFill>
                <a:effectLst/>
                <a:latin typeface="+mn-lt"/>
                <a:ea typeface="+mn-ea"/>
                <a:cs typeface="+mn-cs"/>
              </a:rPr>
              <a:t>– כ</a:t>
            </a:r>
            <a:r>
              <a:rPr lang="he-IL" sz="1200" b="1" kern="1200" baseline="0" dirty="0" smtClean="0">
                <a:solidFill>
                  <a:schemeClr val="tx1"/>
                </a:solidFill>
                <a:effectLst/>
                <a:latin typeface="+mn-lt"/>
                <a:ea typeface="+mn-ea"/>
                <a:cs typeface="+mn-cs"/>
              </a:rPr>
              <a:t>שלי שוק </a:t>
            </a:r>
            <a:r>
              <a:rPr lang="he-IL" sz="1200" b="1" kern="1200" baseline="0" dirty="0" err="1" smtClean="0">
                <a:solidFill>
                  <a:schemeClr val="tx1"/>
                </a:solidFill>
                <a:effectLst/>
                <a:latin typeface="+mn-lt"/>
                <a:ea typeface="+mn-ea"/>
                <a:cs typeface="+mn-cs"/>
              </a:rPr>
              <a:t>– א</a:t>
            </a:r>
            <a:r>
              <a:rPr lang="he-IL" sz="1200" b="1" kern="1200" baseline="0" dirty="0" smtClean="0">
                <a:solidFill>
                  <a:schemeClr val="tx1"/>
                </a:solidFill>
                <a:effectLst/>
                <a:latin typeface="+mn-lt"/>
                <a:ea typeface="+mn-ea"/>
                <a:cs typeface="+mn-cs"/>
              </a:rPr>
              <a:t>י צדק חברתי) </a:t>
            </a:r>
          </a:p>
          <a:p>
            <a:pPr rtl="1"/>
            <a:r>
              <a:rPr lang="he-IL" sz="1200" kern="1200" baseline="0" dirty="0" smtClean="0">
                <a:solidFill>
                  <a:schemeClr val="tx1"/>
                </a:solidFill>
                <a:effectLst/>
                <a:latin typeface="+mn-lt"/>
                <a:ea typeface="+mn-ea"/>
                <a:cs typeface="+mn-cs"/>
              </a:rPr>
              <a:t>אבל ישנם מספר בעיות מובנות בתוך מערכת של שוק הקובעת לאן המשאבים ילכו.</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baseline="0" dirty="0" smtClean="0">
                <a:solidFill>
                  <a:schemeClr val="tx1"/>
                </a:solidFill>
                <a:effectLst/>
                <a:latin typeface="+mn-lt"/>
                <a:ea typeface="+mn-ea"/>
                <a:cs typeface="+mn-cs"/>
              </a:rPr>
              <a:t>לצערנו, אחד המאפיינים של השיטה של כלכלת שוק הוא העובדה שלא מדובר בשיטה דמוקרטית (זה צריך להרים מספר גבות אם אנחנו חיים בחברה </a:t>
            </a:r>
            <a:r>
              <a:rPr lang="he-IL" sz="1200" kern="1200" baseline="0" dirty="0" err="1" smtClean="0">
                <a:solidFill>
                  <a:schemeClr val="tx1"/>
                </a:solidFill>
                <a:effectLst/>
                <a:latin typeface="+mn-lt"/>
                <a:ea typeface="+mn-ea"/>
                <a:cs typeface="+mn-cs"/>
              </a:rPr>
              <a:t>שהעקרון</a:t>
            </a:r>
            <a:r>
              <a:rPr lang="he-IL" sz="1200" kern="1200" baseline="0" dirty="0" smtClean="0">
                <a:solidFill>
                  <a:schemeClr val="tx1"/>
                </a:solidFill>
                <a:effectLst/>
                <a:latin typeface="+mn-lt"/>
                <a:ea typeface="+mn-ea"/>
                <a:cs typeface="+mn-cs"/>
              </a:rPr>
              <a:t> הדמוקרטי הוא מעמודי התווך שלו. זו שיטה שבאופן אינהרנטי ככל שיש לאדם יותר כסף כך יש לו יותר יכולת השפעה</a:t>
            </a:r>
            <a:r>
              <a:rPr lang="he-IL" sz="1200" kern="1200" dirty="0" smtClean="0">
                <a:solidFill>
                  <a:schemeClr val="tx1"/>
                </a:solidFill>
                <a:effectLst/>
                <a:latin typeface="+mn-lt"/>
                <a:ea typeface="+mn-ea"/>
                <a:cs typeface="+mn-cs"/>
              </a:rPr>
              <a:t>. ניתן להבחין במעגל פידבק המחזק את עצמו (</a:t>
            </a:r>
            <a:r>
              <a:rPr lang="en-US" sz="1200" kern="1200" dirty="0" smtClean="0">
                <a:solidFill>
                  <a:schemeClr val="tx1"/>
                </a:solidFill>
                <a:effectLst/>
                <a:latin typeface="+mn-lt"/>
                <a:ea typeface="+mn-ea"/>
                <a:cs typeface="+mn-cs"/>
              </a:rPr>
              <a:t>reinforcing feedback loop</a:t>
            </a:r>
            <a:r>
              <a:rPr lang="he-IL" sz="1200" kern="1200" dirty="0" smtClean="0">
                <a:solidFill>
                  <a:schemeClr val="tx1"/>
                </a:solidFill>
                <a:effectLst/>
                <a:latin typeface="+mn-lt"/>
                <a:ea typeface="+mn-ea"/>
                <a:cs typeface="+mn-cs"/>
              </a:rPr>
              <a:t>) ובו, ככל שלאדם יש יותר השפעה על חלוקת המשאבים, כך הוא באופן טבעי ישפיע על כך שיותר משאבים יופנו אליו. </a:t>
            </a:r>
          </a:p>
          <a:p>
            <a:pPr rtl="1"/>
            <a:r>
              <a:rPr lang="he-IL" sz="1200" i="1" kern="1200" dirty="0" smtClean="0">
                <a:solidFill>
                  <a:schemeClr val="tx1"/>
                </a:solidFill>
                <a:effectLst/>
                <a:latin typeface="+mn-lt"/>
                <a:ea typeface="+mn-ea"/>
                <a:cs typeface="+mn-cs"/>
              </a:rPr>
              <a:t>* המגמה שאדם</a:t>
            </a:r>
            <a:r>
              <a:rPr lang="he-IL" sz="1200" i="1" kern="1200" baseline="0" dirty="0" smtClean="0">
                <a:solidFill>
                  <a:schemeClr val="tx1"/>
                </a:solidFill>
                <a:effectLst/>
                <a:latin typeface="+mn-lt"/>
                <a:ea typeface="+mn-ea"/>
                <a:cs typeface="+mn-cs"/>
              </a:rPr>
              <a:t> ידאג לכך שיותר משאבים יופנו אליו,</a:t>
            </a:r>
            <a:r>
              <a:rPr lang="he-IL" sz="1200" i="1" kern="1200" dirty="0" smtClean="0">
                <a:solidFill>
                  <a:schemeClr val="tx1"/>
                </a:solidFill>
                <a:effectLst/>
                <a:latin typeface="+mn-lt"/>
                <a:ea typeface="+mn-ea"/>
                <a:cs typeface="+mn-cs"/>
              </a:rPr>
              <a:t> אינה הכרחית (על אף שהיא מתרחשת ככל שהשוק פועל ללא הגנות חברתיות נאותות), אך היא קשורה ישירות לרעיון של היד הנעלמה. על פי רעיון זה,  כל אחד מהמשתתפים בשוק יפעל לטובתו האישית ויד נעלמה תדאג להגדיל ולשפר את הטוב הכללי.</a:t>
            </a:r>
            <a:endParaRPr lang="he-IL"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מאפיין זה, של מעגל</a:t>
            </a:r>
            <a:r>
              <a:rPr lang="he-IL" sz="1200" kern="1200" baseline="0" dirty="0" smtClean="0">
                <a:solidFill>
                  <a:schemeClr val="tx1"/>
                </a:solidFill>
                <a:effectLst/>
                <a:latin typeface="+mn-lt"/>
                <a:ea typeface="+mn-ea"/>
                <a:cs typeface="+mn-cs"/>
              </a:rPr>
              <a:t> מישוב מחזק, מוביל בין השאר גם לכשלי שוק כמו מונופולים. הוא גם גורם לכשלים חברתיים ולהתפוררות הסולידריות החברתית ( שבלעדיה אין חברה): </a:t>
            </a:r>
            <a:r>
              <a:rPr lang="he-IL" sz="1200" kern="1200" dirty="0" smtClean="0">
                <a:solidFill>
                  <a:schemeClr val="tx1"/>
                </a:solidFill>
                <a:effectLst/>
                <a:latin typeface="+mn-lt"/>
                <a:ea typeface="+mn-ea"/>
                <a:cs typeface="+mn-cs"/>
              </a:rPr>
              <a:t>גורם להגדלת הפערים הכלכליים עם הזמן</a:t>
            </a:r>
            <a:r>
              <a:rPr lang="he-IL" sz="1200" kern="1200" baseline="0" dirty="0" smtClean="0">
                <a:solidFill>
                  <a:schemeClr val="tx1"/>
                </a:solidFill>
                <a:effectLst/>
                <a:latin typeface="+mn-lt"/>
                <a:ea typeface="+mn-ea"/>
                <a:cs typeface="+mn-cs"/>
              </a:rPr>
              <a:t> ויוצר חוסר צדק (ויש שיגידו חוסר יעילות) של שוק בחלוקת המשאבים (לדוגמא: כמות הקרקע הגדולה השייכת לאחוזות של עשירים אל מול העובדה שישנם אנשים באותה מדינה שאין להם אפילו דירה).</a:t>
            </a:r>
            <a:r>
              <a:rPr lang="he-IL" sz="1200" i="1" kern="1200" dirty="0" smtClean="0">
                <a:solidFill>
                  <a:schemeClr val="tx1"/>
                </a:solidFill>
                <a:effectLst/>
                <a:latin typeface="+mn-lt"/>
                <a:ea typeface="+mn-ea"/>
                <a:cs typeface="+mn-cs"/>
              </a:rPr>
              <a:t> </a:t>
            </a:r>
            <a:endParaRPr lang="he-IL" sz="1200" kern="1200" baseline="0" dirty="0" smtClean="0">
              <a:solidFill>
                <a:schemeClr val="tx1"/>
              </a:solidFill>
              <a:effectLst/>
              <a:latin typeface="+mn-lt"/>
              <a:ea typeface="+mn-ea"/>
              <a:cs typeface="+mn-cs"/>
            </a:endParaRPr>
          </a:p>
          <a:p>
            <a:pPr rtl="1"/>
            <a:r>
              <a:rPr lang="he-IL" sz="1200" kern="1200" baseline="0" dirty="0" smtClean="0">
                <a:solidFill>
                  <a:schemeClr val="tx1"/>
                </a:solidFill>
                <a:effectLst/>
                <a:latin typeface="+mn-lt"/>
                <a:ea typeface="+mn-ea"/>
                <a:cs typeface="+mn-cs"/>
              </a:rPr>
              <a:t>חשוב להבין שכשאנו מדברים על חלוקת המשאבים בחברה אבחנה זו היא קריטית כדי להבין את החולשה של השיטה הזו ועד כמה בצורה אינהרנטית שיטה של חלוקת משאבים בחברה בצורה של שוק חופשי הוא סכנה לדמוקרטיה.</a:t>
            </a:r>
          </a:p>
          <a:p>
            <a:pPr rtl="1"/>
            <a:r>
              <a:rPr lang="he-IL" sz="1200" kern="1200" baseline="0" dirty="0" smtClean="0">
                <a:solidFill>
                  <a:schemeClr val="tx1"/>
                </a:solidFill>
                <a:effectLst/>
                <a:latin typeface="+mn-lt"/>
                <a:ea typeface="+mn-ea"/>
                <a:cs typeface="+mn-cs"/>
              </a:rPr>
              <a:t>מבחינה סמנטית פעמים רבות קיים בלבול בין המילים: חופש, דמוקרטיה ושוק חופשי.</a:t>
            </a:r>
          </a:p>
          <a:p>
            <a:pPr rtl="1"/>
            <a:r>
              <a:rPr lang="he-IL" sz="1200" kern="1200" baseline="0" dirty="0" smtClean="0">
                <a:solidFill>
                  <a:schemeClr val="tx1"/>
                </a:solidFill>
                <a:effectLst/>
                <a:latin typeface="+mn-lt"/>
                <a:ea typeface="+mn-ea"/>
                <a:cs typeface="+mn-cs"/>
              </a:rPr>
              <a:t>הנקודה הזו מאד חשובה משום שחופש ודמוקרטיה נתפסים אצלנו כדברים שהולכים יד ביד </a:t>
            </a:r>
            <a:r>
              <a:rPr lang="he-IL" sz="1200" kern="1200" baseline="0" dirty="0" err="1" smtClean="0">
                <a:solidFill>
                  <a:schemeClr val="tx1"/>
                </a:solidFill>
                <a:effectLst/>
                <a:latin typeface="+mn-lt"/>
                <a:ea typeface="+mn-ea"/>
                <a:cs typeface="+mn-cs"/>
              </a:rPr>
              <a:t>– ו</a:t>
            </a:r>
            <a:r>
              <a:rPr lang="he-IL" sz="1200" kern="1200" baseline="0" dirty="0" smtClean="0">
                <a:solidFill>
                  <a:schemeClr val="tx1"/>
                </a:solidFill>
                <a:effectLst/>
                <a:latin typeface="+mn-lt"/>
                <a:ea typeface="+mn-ea"/>
                <a:cs typeface="+mn-cs"/>
              </a:rPr>
              <a:t>בצדק. אולם באופן אירוני ככל שהשוק חפשי יותר כך הוא פועל כנגד הדמוקרטיה</a:t>
            </a:r>
          </a:p>
          <a:p>
            <a:pPr rtl="1"/>
            <a:r>
              <a:rPr lang="he-IL" sz="1200" kern="1200" baseline="0" dirty="0" smtClean="0">
                <a:solidFill>
                  <a:schemeClr val="tx1"/>
                </a:solidFill>
                <a:effectLst/>
                <a:latin typeface="+mn-lt"/>
                <a:ea typeface="+mn-ea"/>
                <a:cs typeface="+mn-cs"/>
              </a:rPr>
              <a:t>1. בין אם באופן אינהרנטי בתוך מנגנון השוק בו החזק שורד, והחלש מאבד יכולת להשפיע על חלוקת המשאבים, </a:t>
            </a:r>
          </a:p>
          <a:p>
            <a:pPr rtl="1"/>
            <a:endParaRPr lang="he-IL" sz="1200" kern="1200" baseline="0" dirty="0" smtClean="0">
              <a:solidFill>
                <a:schemeClr val="tx1"/>
              </a:solidFill>
              <a:effectLst/>
              <a:latin typeface="+mn-lt"/>
              <a:ea typeface="+mn-ea"/>
              <a:cs typeface="+mn-cs"/>
            </a:endParaRPr>
          </a:p>
          <a:p>
            <a:pPr rtl="1"/>
            <a:r>
              <a:rPr lang="he-IL" sz="1200" kern="1200" baseline="0" dirty="0" smtClean="0">
                <a:solidFill>
                  <a:schemeClr val="tx1"/>
                </a:solidFill>
                <a:effectLst/>
                <a:latin typeface="+mn-lt"/>
                <a:ea typeface="+mn-ea"/>
                <a:cs typeface="+mn-cs"/>
              </a:rPr>
              <a:t>2. או בין אם באופן שבו המערכת הכלכלית משפיעה על זו השלטונית, כמתבטא בסיסמא: "הון שלטון". זה אומר שאפילו ההחלטות על חלוקת המשאבים שהיו אמורות להתקבל מחוץ לשוק ובתוך הזירה הפוליטית, מתקבלות בסופו של דבר על ידי הכסף שנצבר בתוכו.</a:t>
            </a:r>
          </a:p>
          <a:p>
            <a:pPr rtl="1"/>
            <a:endParaRPr lang="he-IL" sz="1200" kern="1200" baseline="0" dirty="0" smtClean="0">
              <a:solidFill>
                <a:schemeClr val="tx1"/>
              </a:solidFill>
              <a:effectLst/>
              <a:latin typeface="+mn-lt"/>
              <a:ea typeface="+mn-ea"/>
              <a:cs typeface="+mn-cs"/>
            </a:endParaRPr>
          </a:p>
          <a:p>
            <a:pPr rtl="1"/>
            <a:r>
              <a:rPr lang="he-IL" sz="1200" kern="1200" baseline="0" dirty="0" smtClean="0">
                <a:solidFill>
                  <a:schemeClr val="tx1"/>
                </a:solidFill>
                <a:effectLst/>
                <a:latin typeface="+mn-lt"/>
                <a:ea typeface="+mn-ea"/>
                <a:cs typeface="+mn-cs"/>
              </a:rPr>
              <a:t>עכשיו נעבור לשאלה השניה- מה ניתן לסחור בשוק?</a:t>
            </a:r>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8</a:t>
            </a:fld>
            <a:endParaRPr lang="he-IL"/>
          </a:p>
        </p:txBody>
      </p:sp>
    </p:spTree>
    <p:extLst>
      <p:ext uri="{BB962C8B-B14F-4D97-AF65-F5344CB8AC3E}">
        <p14:creationId xmlns:p14="http://schemas.microsoft.com/office/powerpoint/2010/main" val="107411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a:bodyPr>
          <a:lstStyle/>
          <a:p>
            <a:pPr rtl="1"/>
            <a:r>
              <a:rPr lang="he-IL" sz="1200" kern="1200" baseline="0" dirty="0" smtClean="0">
                <a:solidFill>
                  <a:schemeClr val="tx1"/>
                </a:solidFill>
                <a:effectLst/>
                <a:latin typeface="+mn-lt"/>
                <a:ea typeface="+mn-ea"/>
                <a:cs typeface="+mn-cs"/>
              </a:rPr>
              <a:t>עכשיו נעבור לשאלה </a:t>
            </a:r>
            <a:r>
              <a:rPr lang="he-IL" sz="1200" kern="1200" baseline="0" dirty="0" err="1" smtClean="0">
                <a:solidFill>
                  <a:schemeClr val="tx1"/>
                </a:solidFill>
                <a:effectLst/>
                <a:latin typeface="+mn-lt"/>
                <a:ea typeface="+mn-ea"/>
                <a:cs typeface="+mn-cs"/>
              </a:rPr>
              <a:t>השניה</a:t>
            </a:r>
            <a:r>
              <a:rPr lang="he-IL" sz="1200" kern="1200" baseline="0" dirty="0" smtClean="0">
                <a:solidFill>
                  <a:schemeClr val="tx1"/>
                </a:solidFill>
                <a:effectLst/>
                <a:latin typeface="+mn-lt"/>
                <a:ea typeface="+mn-ea"/>
                <a:cs typeface="+mn-cs"/>
              </a:rPr>
              <a:t>- מה ניתן לסחור בשוק?</a:t>
            </a:r>
          </a:p>
          <a:p>
            <a:pPr rtl="1"/>
            <a:r>
              <a:rPr lang="he-IL" sz="1200" kern="1200" baseline="0" dirty="0" smtClean="0">
                <a:solidFill>
                  <a:schemeClr val="tx1"/>
                </a:solidFill>
                <a:effectLst/>
                <a:latin typeface="+mn-lt"/>
                <a:ea typeface="+mn-ea"/>
                <a:cs typeface="+mn-cs"/>
              </a:rPr>
              <a:t>או יותר נכון לשאול אולי- מה הם הדברים ששיטת השוק חלה עליהם?</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i="1" kern="1200" baseline="0" dirty="0" smtClean="0">
                <a:solidFill>
                  <a:schemeClr val="tx1"/>
                </a:solidFill>
                <a:effectLst/>
                <a:latin typeface="+mn-lt"/>
                <a:ea typeface="+mn-ea"/>
                <a:cs typeface="+mn-cs"/>
              </a:rPr>
              <a:t>הרי אנחנו יודעים שלעומת העבר אנחנו לא סוחרים באנשים וגם לא </a:t>
            </a:r>
            <a:r>
              <a:rPr lang="he-IL" sz="1200" b="1" i="1" kern="1200" baseline="0" dirty="0" smtClean="0">
                <a:solidFill>
                  <a:schemeClr val="tx1"/>
                </a:solidFill>
                <a:effectLst/>
                <a:latin typeface="+mn-lt"/>
                <a:ea typeface="+mn-ea"/>
                <a:cs typeface="+mn-cs"/>
              </a:rPr>
              <a:t>בעבודת ילדים, ואנחנו לא סוחרים באיברים</a:t>
            </a:r>
            <a:r>
              <a:rPr lang="he-IL" sz="1200" i="1" kern="1200" baseline="0" dirty="0" smtClean="0">
                <a:solidFill>
                  <a:schemeClr val="tx1"/>
                </a:solidFill>
                <a:effectLst/>
                <a:latin typeface="+mn-lt"/>
                <a:ea typeface="+mn-ea"/>
                <a:cs typeface="+mn-cs"/>
              </a:rPr>
              <a:t>...</a:t>
            </a:r>
          </a:p>
          <a:p>
            <a:pPr rtl="1"/>
            <a:endParaRPr lang="he-IL" sz="1200" kern="1200" baseline="0" dirty="0" smtClean="0">
              <a:solidFill>
                <a:schemeClr val="tx1"/>
              </a:solidFill>
              <a:effectLst/>
              <a:latin typeface="+mn-lt"/>
              <a:ea typeface="+mn-ea"/>
              <a:cs typeface="+mn-cs"/>
            </a:endParaRPr>
          </a:p>
          <a:p>
            <a:pPr rtl="1"/>
            <a:r>
              <a:rPr lang="he-IL" sz="1200" kern="1200" baseline="0" dirty="0" smtClean="0">
                <a:solidFill>
                  <a:schemeClr val="tx1"/>
                </a:solidFill>
                <a:effectLst/>
                <a:latin typeface="+mn-lt"/>
                <a:ea typeface="+mn-ea"/>
                <a:cs typeface="+mn-cs"/>
              </a:rPr>
              <a:t>אם אנחנו חוזרים למעגל המוצרים הבסיסי, יש דברים שאינטואיטיבית אנחנו יודעים שערכם נקבע כחלק משיטת השוק. על מה מתוך המעגל הזה אנחנו מדברים?</a:t>
            </a:r>
          </a:p>
          <a:p>
            <a:pPr rtl="1"/>
            <a:endParaRPr lang="he-IL" sz="1200" kern="1200" baseline="0" dirty="0" smtClean="0">
              <a:solidFill>
                <a:schemeClr val="tx1"/>
              </a:solidFill>
              <a:effectLst/>
              <a:latin typeface="+mn-lt"/>
              <a:ea typeface="+mn-ea"/>
              <a:cs typeface="+mn-cs"/>
            </a:endParaRPr>
          </a:p>
          <a:p>
            <a:pPr rtl="1"/>
            <a:r>
              <a:rPr lang="he-IL" sz="1200" kern="1200" baseline="0" dirty="0" smtClean="0">
                <a:solidFill>
                  <a:schemeClr val="tx1"/>
                </a:solidFill>
                <a:effectLst/>
                <a:latin typeface="+mn-lt"/>
                <a:ea typeface="+mn-ea"/>
                <a:cs typeface="+mn-cs"/>
              </a:rPr>
              <a:t>נכון- על מה </a:t>
            </a:r>
            <a:r>
              <a:rPr lang="he-IL" sz="1200" kern="1200" baseline="0" dirty="0" err="1" smtClean="0">
                <a:solidFill>
                  <a:schemeClr val="tx1"/>
                </a:solidFill>
                <a:effectLst/>
                <a:latin typeface="+mn-lt"/>
                <a:ea typeface="+mn-ea"/>
                <a:cs typeface="+mn-cs"/>
              </a:rPr>
              <a:t>שהתמ"ג</a:t>
            </a:r>
            <a:r>
              <a:rPr lang="he-IL" sz="1200" kern="1200" baseline="0" dirty="0" smtClean="0">
                <a:solidFill>
                  <a:schemeClr val="tx1"/>
                </a:solidFill>
                <a:effectLst/>
                <a:latin typeface="+mn-lt"/>
                <a:ea typeface="+mn-ea"/>
                <a:cs typeface="+mn-cs"/>
              </a:rPr>
              <a:t> מודד- על אותם מוצרים ושירותים שמסופקים לנו על ידי העסקים. </a:t>
            </a:r>
          </a:p>
          <a:p>
            <a:pPr rtl="1"/>
            <a:r>
              <a:rPr lang="he-IL" sz="1200" kern="1200" baseline="0" dirty="0" smtClean="0">
                <a:solidFill>
                  <a:schemeClr val="tx1"/>
                </a:solidFill>
                <a:effectLst/>
                <a:latin typeface="+mn-lt"/>
                <a:ea typeface="+mn-ea"/>
                <a:cs typeface="+mn-cs"/>
              </a:rPr>
              <a:t>אבל האם יש עוד דברים שערכם נקבע כיום באמצעות שיטת השוק וכוחות ההיצע והביקוש?  </a:t>
            </a:r>
          </a:p>
          <a:p>
            <a:pPr rtl="1"/>
            <a:endParaRPr lang="he-IL" sz="1200" kern="1200" baseline="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baseline="0" dirty="0" smtClean="0">
                <a:solidFill>
                  <a:schemeClr val="tx1"/>
                </a:solidFill>
                <a:effectLst/>
                <a:latin typeface="+mn-lt"/>
                <a:ea typeface="+mn-ea"/>
                <a:cs typeface="+mn-cs"/>
              </a:rPr>
              <a:t>מה בנוגע לעבודה, דרך המו"מ שאנחנו מנהלים על משכורות?</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baseline="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baseline="0" dirty="0" smtClean="0">
                <a:solidFill>
                  <a:schemeClr val="tx1"/>
                </a:solidFill>
                <a:effectLst/>
                <a:latin typeface="+mn-lt"/>
                <a:ea typeface="+mn-ea"/>
                <a:cs typeface="+mn-cs"/>
              </a:rPr>
              <a:t>אדמה, דרך שכירויות וקניות של שטח?</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baseline="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baseline="0" dirty="0" smtClean="0">
                <a:solidFill>
                  <a:schemeClr val="tx1"/>
                </a:solidFill>
                <a:effectLst/>
                <a:latin typeface="+mn-lt"/>
                <a:ea typeface="+mn-ea"/>
                <a:cs typeface="+mn-cs"/>
              </a:rPr>
              <a:t>מה בנוגע לכסף עצמו, שגם בו אנחנו סוחרים דרך ריביות שאנחנו לוקחים עליו בהלוואות?</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baseline="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i="1" kern="1200" baseline="0" dirty="0" smtClean="0">
                <a:solidFill>
                  <a:schemeClr val="tx1"/>
                </a:solidFill>
                <a:effectLst/>
                <a:latin typeface="+mn-lt"/>
                <a:ea typeface="+mn-ea"/>
                <a:cs typeface="+mn-cs"/>
              </a:rPr>
              <a:t>הרי אנחנו יודעים שלעומת העבר אנחנו לא סוחרים באנשים וגם לא </a:t>
            </a:r>
            <a:r>
              <a:rPr lang="he-IL" sz="1200" b="1" i="1" kern="1200" baseline="0" dirty="0" smtClean="0">
                <a:solidFill>
                  <a:schemeClr val="tx1"/>
                </a:solidFill>
                <a:effectLst/>
                <a:latin typeface="+mn-lt"/>
                <a:ea typeface="+mn-ea"/>
                <a:cs typeface="+mn-cs"/>
              </a:rPr>
              <a:t>בעבודת ילדים, ואנחנו לא סוחרים באיברים</a:t>
            </a:r>
            <a:r>
              <a:rPr lang="he-IL" sz="1200" i="1" kern="1200" baseline="0" dirty="0" smtClean="0">
                <a:solidFill>
                  <a:schemeClr val="tx1"/>
                </a:solidFill>
                <a:effectLst/>
                <a:latin typeface="+mn-lt"/>
                <a:ea typeface="+mn-ea"/>
                <a:cs typeface="+mn-cs"/>
              </a:rPr>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i="1" kern="1200" baseline="0" dirty="0" smtClean="0">
                <a:solidFill>
                  <a:schemeClr val="tx1"/>
                </a:solidFill>
                <a:effectLst/>
                <a:latin typeface="+mn-lt"/>
                <a:ea typeface="+mn-ea"/>
                <a:cs typeface="+mn-cs"/>
              </a:rPr>
              <a:t>אבל יש מוצרים בסיסיים יותר </a:t>
            </a:r>
            <a:r>
              <a:rPr lang="he-IL" sz="1200" b="1" i="1" kern="1200" baseline="0" dirty="0" smtClean="0">
                <a:solidFill>
                  <a:schemeClr val="tx1"/>
                </a:solidFill>
                <a:effectLst/>
                <a:latin typeface="+mn-lt"/>
                <a:ea typeface="+mn-ea"/>
                <a:cs typeface="+mn-cs"/>
              </a:rPr>
              <a:t>שההיסטוריה מלמדת שהמסחר בהם עושה הבדל משמעותי</a:t>
            </a:r>
            <a:r>
              <a:rPr lang="he-IL" sz="1200" i="1" kern="1200" baseline="0" dirty="0" smtClean="0">
                <a:solidFill>
                  <a:schemeClr val="tx1"/>
                </a:solidFill>
                <a:effectLst/>
                <a:latin typeface="+mn-lt"/>
                <a:ea typeface="+mn-ea"/>
                <a:cs typeface="+mn-cs"/>
              </a:rPr>
              <a:t>. יש הבדל אם סוחרים בשיטה של שוק במוצרים ושרותים (שזה כביכול השימוש האינטואיטיבי והמוכר יותר של השוק) לבין אם סוחרים בדברים בסיסיים יותר שאנחנו בכלל לא חושבים עליהם כחלק מהשוק. למשל- עבודה (מו"מ על משכורות), אדמה (שכירויות וקניות) וכסף (גובה הריבית) –</a:t>
            </a:r>
            <a:r>
              <a:rPr lang="he-IL" sz="1200" i="1" kern="1200" baseline="0" dirty="0" err="1" smtClean="0">
                <a:solidFill>
                  <a:schemeClr val="tx1"/>
                </a:solidFill>
                <a:effectLst/>
                <a:latin typeface="+mn-lt"/>
                <a:ea typeface="+mn-ea"/>
                <a:cs typeface="+mn-cs"/>
              </a:rPr>
              <a:t> זה</a:t>
            </a:r>
            <a:r>
              <a:rPr lang="he-IL" sz="1200" i="1" kern="1200" baseline="0" dirty="0" smtClean="0">
                <a:solidFill>
                  <a:schemeClr val="tx1"/>
                </a:solidFill>
                <a:effectLst/>
                <a:latin typeface="+mn-lt"/>
                <a:ea typeface="+mn-ea"/>
                <a:cs typeface="+mn-cs"/>
              </a:rPr>
              <a:t> נקרא </a:t>
            </a:r>
            <a:r>
              <a:rPr lang="en-US" sz="1200" i="1" kern="1200" baseline="0" dirty="0" smtClean="0">
                <a:solidFill>
                  <a:schemeClr val="tx1"/>
                </a:solidFill>
                <a:effectLst/>
                <a:latin typeface="+mn-lt"/>
                <a:ea typeface="+mn-ea"/>
                <a:cs typeface="+mn-cs"/>
              </a:rPr>
              <a:t>factor markets</a:t>
            </a:r>
            <a:r>
              <a:rPr lang="he-IL" sz="1200" i="1" kern="1200" baseline="0" dirty="0" smtClean="0">
                <a:solidFill>
                  <a:schemeClr val="tx1"/>
                </a:solidFill>
                <a:effectLst/>
                <a:latin typeface="+mn-lt"/>
                <a:ea typeface="+mn-ea"/>
                <a:cs typeface="+mn-cs"/>
              </a:rPr>
              <a:t> </a:t>
            </a:r>
            <a:r>
              <a:rPr lang="he-IL" sz="1200" i="1" kern="1200" baseline="0" dirty="0" err="1" smtClean="0">
                <a:solidFill>
                  <a:schemeClr val="tx1"/>
                </a:solidFill>
                <a:effectLst/>
                <a:latin typeface="+mn-lt"/>
                <a:ea typeface="+mn-ea"/>
                <a:cs typeface="+mn-cs"/>
              </a:rPr>
              <a:t>– (</a:t>
            </a:r>
            <a:r>
              <a:rPr lang="he-IL" sz="1200" i="1" kern="1200" baseline="0" dirty="0" smtClean="0">
                <a:solidFill>
                  <a:schemeClr val="tx1"/>
                </a:solidFill>
                <a:effectLst/>
                <a:latin typeface="+mn-lt"/>
                <a:ea typeface="+mn-ea"/>
                <a:cs typeface="+mn-cs"/>
              </a:rPr>
              <a:t>שוק של אמצעי הייצור).  </a:t>
            </a:r>
            <a:endParaRPr lang="he-IL" sz="1200" i="1"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baseline="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709783B4-3DAA-4985-A3CD-72B7484A9FDE}" type="slidenum">
              <a:rPr lang="he-IL" smtClean="0"/>
              <a:pPr/>
              <a:t>9</a:t>
            </a:fld>
            <a:endParaRPr lang="he-IL"/>
          </a:p>
        </p:txBody>
      </p:sp>
    </p:spTree>
    <p:extLst>
      <p:ext uri="{BB962C8B-B14F-4D97-AF65-F5344CB8AC3E}">
        <p14:creationId xmlns:p14="http://schemas.microsoft.com/office/powerpoint/2010/main" val="1074112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משולש ישר-זווית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כותרת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grpSp>
        <p:nvGrpSpPr>
          <p:cNvPr id="2" name="קבוצה 1"/>
          <p:cNvGrpSpPr/>
          <p:nvPr/>
        </p:nvGrpSpPr>
        <p:grpSpPr>
          <a:xfrm>
            <a:off x="-3765" y="4953000"/>
            <a:ext cx="9147765" cy="1912088"/>
            <a:chOff x="-3765" y="4832896"/>
            <a:chExt cx="9147765" cy="2032192"/>
          </a:xfrm>
        </p:grpSpPr>
        <p:sp>
          <p:nvSpPr>
            <p:cNvPr id="7" name="צורה חופשית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צורה חופשית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צורה חופשית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מחבר ישר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מציין מיקום של תאריך 29"/>
          <p:cNvSpPr>
            <a:spLocks noGrp="1"/>
          </p:cNvSpPr>
          <p:nvPr>
            <p:ph type="dt" sz="half" idx="10"/>
          </p:nvPr>
        </p:nvSpPr>
        <p:spPr/>
        <p:txBody>
          <a:bodyPr/>
          <a:lstStyle>
            <a:lvl1pPr>
              <a:defRPr>
                <a:solidFill>
                  <a:srgbClr val="FFFFFF"/>
                </a:solidFill>
              </a:defRPr>
            </a:lvl1pPr>
            <a:extLst/>
          </a:lstStyle>
          <a:p>
            <a:fld id="{4E7438E1-117D-44FB-AC24-B79D899BA877}" type="datetimeFigureOut">
              <a:rPr lang="he-IL" smtClean="0"/>
              <a:pPr/>
              <a:t>כ"א/טבת/תשע"ט</a:t>
            </a:fld>
            <a:endParaRPr lang="he-IL"/>
          </a:p>
        </p:txBody>
      </p:sp>
      <p:sp>
        <p:nvSpPr>
          <p:cNvPr id="19" name="מציין מיקום של כותרת תחתונה 18"/>
          <p:cNvSpPr>
            <a:spLocks noGrp="1"/>
          </p:cNvSpPr>
          <p:nvPr>
            <p:ph type="ftr" sz="quarter" idx="11"/>
          </p:nvPr>
        </p:nvSpPr>
        <p:spPr/>
        <p:txBody>
          <a:bodyPr/>
          <a:lstStyle>
            <a:lvl1pPr>
              <a:defRPr>
                <a:solidFill>
                  <a:schemeClr val="accent1">
                    <a:tint val="20000"/>
                  </a:schemeClr>
                </a:solidFill>
              </a:defRPr>
            </a:lvl1pPr>
            <a:extLst/>
          </a:lstStyle>
          <a:p>
            <a:endParaRPr lang="he-IL"/>
          </a:p>
        </p:txBody>
      </p:sp>
      <p:sp>
        <p:nvSpPr>
          <p:cNvPr id="27" name="מציין מיקום של מספר שקופית 26"/>
          <p:cNvSpPr>
            <a:spLocks noGrp="1"/>
          </p:cNvSpPr>
          <p:nvPr>
            <p:ph type="sldNum" sz="quarter" idx="12"/>
          </p:nvPr>
        </p:nvSpPr>
        <p:spPr/>
        <p:txBody>
          <a:bodyPr/>
          <a:lstStyle>
            <a:lvl1pPr>
              <a:defRPr>
                <a:solidFill>
                  <a:srgbClr val="FFFFFF"/>
                </a:solidFill>
              </a:defRPr>
            </a:lvl1pPr>
            <a:extLst/>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1481329"/>
            <a:ext cx="8229600" cy="4386071"/>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E7438E1-117D-44FB-AC24-B79D899BA877}" type="datetimeFigureOut">
              <a:rPr lang="he-IL" smtClean="0"/>
              <a:pPr/>
              <a:t>כ"א/טבת/תשע"ט</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44013" y="274640"/>
            <a:ext cx="1777470" cy="5592761"/>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41"/>
            <a:ext cx="6324600" cy="5592760"/>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E7438E1-117D-44FB-AC24-B79D899BA877}" type="datetimeFigureOut">
              <a:rPr lang="he-IL" smtClean="0"/>
              <a:pPr/>
              <a:t>כ"א/טבת/תשע"ט</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4E7438E1-117D-44FB-AC24-B79D899BA877}" type="datetimeFigureOut">
              <a:rPr lang="he-IL" smtClean="0"/>
              <a:pPr/>
              <a:t>כ"א/טבת/תשע"ט</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7" name="כותרת 6"/>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fld id="{4E7438E1-117D-44FB-AC24-B79D899BA877}" type="datetimeFigureOut">
              <a:rPr lang="he-IL" smtClean="0"/>
              <a:pPr/>
              <a:t>כ"א/טבת/תשע"ט</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7" name="סוגר זוויתי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סוגר זוויתי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2">
        <a:schemeClr val="bg1"/>
      </p:bgRef>
    </p:bg>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4E7438E1-117D-44FB-AC24-B79D899BA877}" type="datetimeFigureOut">
              <a:rPr lang="he-IL" smtClean="0"/>
              <a:pPr/>
              <a:t>כ"א/טבת/תשע"ט</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8" name="כותרת 7"/>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4E7438E1-117D-44FB-AC24-B79D899BA877}" type="datetimeFigureOut">
              <a:rPr lang="he-IL" smtClean="0"/>
              <a:pPr/>
              <a:t>כ"א/טבת/תשע"ט</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bg>
      <p:bgRef idx="1002">
        <a:schemeClr val="bg1"/>
      </p:bgRef>
    </p:bg>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extLst/>
          </a:lstStyle>
          <a:p>
            <a:fld id="{4E7438E1-117D-44FB-AC24-B79D899BA877}" type="datetimeFigureOut">
              <a:rPr lang="he-IL" smtClean="0"/>
              <a:pPr/>
              <a:t>כ"א/טבת/תשע"ט</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DAF22AC9-109E-4E4D-92F9-530E51D9A3A2}" type="slidenum">
              <a:rPr lang="he-IL" smtClean="0"/>
              <a:pPr/>
              <a:t>‹#›</a:t>
            </a:fld>
            <a:endParaRPr lang="he-IL"/>
          </a:p>
        </p:txBody>
      </p:sp>
      <p:sp>
        <p:nvSpPr>
          <p:cNvPr id="6" name="כותרת 5"/>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extLst/>
          </a:lstStyle>
          <a:p>
            <a:fld id="{4E7438E1-117D-44FB-AC24-B79D899BA877}" type="datetimeFigureOut">
              <a:rPr lang="he-IL" smtClean="0"/>
              <a:pPr/>
              <a:t>כ"א/טבת/תשע"ט</a:t>
            </a:fld>
            <a:endParaRPr lang="he-IL"/>
          </a:p>
        </p:txBody>
      </p:sp>
      <p:sp>
        <p:nvSpPr>
          <p:cNvPr id="3" name="מציין מיקום של כותרת תחתונה 2"/>
          <p:cNvSpPr>
            <a:spLocks noGrp="1"/>
          </p:cNvSpPr>
          <p:nvPr>
            <p:ph type="ftr" sz="quarter" idx="11"/>
          </p:nvPr>
        </p:nvSpPr>
        <p:spPr/>
        <p:txBody>
          <a:bodyPr/>
          <a:lstStyle>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727032" y="6407944"/>
            <a:ext cx="1920240" cy="365760"/>
          </a:xfrm>
        </p:spPr>
        <p:txBody>
          <a:bodyPr/>
          <a:lstStyle>
            <a:extLst/>
          </a:lstStyle>
          <a:p>
            <a:fld id="{4E7438E1-117D-44FB-AC24-B79D899BA877}" type="datetimeFigureOut">
              <a:rPr lang="he-IL" smtClean="0"/>
              <a:pPr/>
              <a:t>כ"א/טבת/תשע"ט</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AF22AC9-109E-4E4D-92F9-530E51D9A3A2}"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1"/>
      </p:bgRef>
    </p:bg>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
        <p:nvSpPr>
          <p:cNvPr id="3" name="מציין מיקום של תמונה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e-IL" smtClean="0"/>
              <a:t>לחץ על הסמל כדי להוסיף תמונה</a:t>
            </a:r>
            <a:endParaRPr kumimoji="0" lang="en-US" dirty="0"/>
          </a:p>
        </p:txBody>
      </p:sp>
      <p:sp>
        <p:nvSpPr>
          <p:cNvPr id="5" name="מציין מיקום של תאריך 4"/>
          <p:cNvSpPr>
            <a:spLocks noGrp="1"/>
          </p:cNvSpPr>
          <p:nvPr>
            <p:ph type="dt" sz="half" idx="10"/>
          </p:nvPr>
        </p:nvSpPr>
        <p:spPr/>
        <p:txBody>
          <a:bodyPr/>
          <a:lstStyle>
            <a:lvl1pPr>
              <a:defRPr>
                <a:solidFill>
                  <a:schemeClr val="tx1"/>
                </a:solidFill>
              </a:defRPr>
            </a:lvl1pPr>
            <a:extLst/>
          </a:lstStyle>
          <a:p>
            <a:fld id="{4E7438E1-117D-44FB-AC24-B79D899BA877}" type="datetimeFigureOut">
              <a:rPr lang="he-IL" smtClean="0"/>
              <a:pPr/>
              <a:t>כ"א/טבת/תשע"ט</a:t>
            </a:fld>
            <a:endParaRPr lang="he-IL"/>
          </a:p>
        </p:txBody>
      </p:sp>
      <p:sp>
        <p:nvSpPr>
          <p:cNvPr id="6" name="מציין מיקום של כותרת תחתונה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e-IL"/>
          </a:p>
        </p:txBody>
      </p:sp>
      <p:sp>
        <p:nvSpPr>
          <p:cNvPr id="7" name="מציין מיקום של מספר שקופית 6"/>
          <p:cNvSpPr>
            <a:spLocks noGrp="1"/>
          </p:cNvSpPr>
          <p:nvPr>
            <p:ph type="sldNum" sz="quarter" idx="12"/>
          </p:nvPr>
        </p:nvSpPr>
        <p:spPr/>
        <p:txBody>
          <a:bodyPr/>
          <a:lstStyle>
            <a:lvl1pPr>
              <a:defRPr>
                <a:solidFill>
                  <a:schemeClr val="tx1"/>
                </a:solidFill>
              </a:defRPr>
            </a:lvl1pPr>
            <a:extLst/>
          </a:lstStyle>
          <a:p>
            <a:fld id="{DAF22AC9-109E-4E4D-92F9-530E51D9A3A2}" type="slidenum">
              <a:rPr lang="he-IL" smtClean="0"/>
              <a:pPr/>
              <a:t>‹#›</a:t>
            </a:fld>
            <a:endParaRPr lang="he-IL"/>
          </a:p>
        </p:txBody>
      </p:sp>
      <p:sp>
        <p:nvSpPr>
          <p:cNvPr id="2" name="כותרת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e-IL" smtClean="0"/>
              <a:t>לחץ כדי לערוך סגנון כותרת של תבנית בסיס</a:t>
            </a:r>
            <a:endParaRPr kumimoji="0" lang="en-US"/>
          </a:p>
        </p:txBody>
      </p:sp>
      <p:sp>
        <p:nvSpPr>
          <p:cNvPr id="8" name="צורה חופשית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צורה חופשית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משולש ישר-זווית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מחבר ישר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סוגר זוויתי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סוגר זוויתי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צורה חופשית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צורה חופשית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משולש ישר-זווית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מחבר ישר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מציין מיקום של כותרת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7438E1-117D-44FB-AC24-B79D899BA877}" type="datetimeFigureOut">
              <a:rPr lang="he-IL" smtClean="0"/>
              <a:pPr/>
              <a:t>כ"א/טבת/תשע"ט</a:t>
            </a:fld>
            <a:endParaRPr lang="he-IL"/>
          </a:p>
        </p:txBody>
      </p:sp>
      <p:sp>
        <p:nvSpPr>
          <p:cNvPr id="22" name="מציין מיקום של כותרת תחתונה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e-IL"/>
          </a:p>
        </p:txBody>
      </p:sp>
      <p:sp>
        <p:nvSpPr>
          <p:cNvPr id="18" name="מציין מיקום של מספר שקופית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youtube.com/watch?v=SOKHWOMVMyo"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file:///C:\Users\yuval_s\Dropbox\&#1497;&#1495;&#1491;\&#1497;&#1493;&#1510;&#1512;&#1497;&#1501;%20&#1495;&#1489;&#1512;&#1492;%20&#1502;&#1511;&#1497;&#1497;&#1502;&#1514;\&#1505;&#1512;&#1496;&#1493;&#1504;&#1497;%20&#1493;&#1497;&#1491;&#1497;&#1488;&#1493;%20-%20&#1497;&#1505;&#1493;&#1491;&#1493;&#1514;%20&#1489;&#1499;&#1500;&#1499;&#1500;&#1492;%20&#1502;&#1511;&#1497;&#1497;&#1502;&#1514;\And%20now...%20It's%20Time%20for%20Planetary%20Economics.mp4" TargetMode="External"/><Relationship Id="rId5" Type="http://schemas.openxmlformats.org/officeDocument/2006/relationships/image" Target="../media/image22.png"/><Relationship Id="rId4" Type="http://schemas.openxmlformats.org/officeDocument/2006/relationships/hyperlink" Target="https://www.youtube.com/watch?time_continue=1&amp;v=gxcez9kE19w"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Mkg2XMTWV4g&amp;index=2&amp;list=PL0GL611hRRm-F9mFBZ0Q8HKfHYGv7qrC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יסודות של כלכלה מקיימת</a:t>
            </a:r>
            <a:endParaRPr lang="he-IL" dirty="0"/>
          </a:p>
        </p:txBody>
      </p:sp>
      <p:sp>
        <p:nvSpPr>
          <p:cNvPr id="3" name="כותרת משנה 2"/>
          <p:cNvSpPr>
            <a:spLocks noGrp="1"/>
          </p:cNvSpPr>
          <p:nvPr>
            <p:ph type="subTitle" idx="1"/>
          </p:nvPr>
        </p:nvSpPr>
        <p:spPr/>
        <p:txBody>
          <a:bodyPr/>
          <a:lstStyle/>
          <a:p>
            <a:r>
              <a:rPr lang="he-IL" dirty="0" smtClean="0"/>
              <a:t>המרכז הבינתחומי </a:t>
            </a:r>
            <a:r>
              <a:rPr lang="he-IL" dirty="0" err="1" smtClean="0"/>
              <a:t>הרצליה</a:t>
            </a:r>
            <a:endParaRPr lang="he-IL" dirty="0" smtClean="0"/>
          </a:p>
        </p:txBody>
      </p:sp>
      <p:pic>
        <p:nvPicPr>
          <p:cNvPr id="6" name="תמונה 5" descr="Creative Commons.png - free.png"/>
          <p:cNvPicPr>
            <a:picLocks noChangeAspect="1"/>
          </p:cNvPicPr>
          <p:nvPr/>
        </p:nvPicPr>
        <p:blipFill>
          <a:blip r:embed="rId3"/>
          <a:stretch>
            <a:fillRect/>
          </a:stretch>
        </p:blipFill>
        <p:spPr>
          <a:xfrm>
            <a:off x="0" y="6072206"/>
            <a:ext cx="2245125" cy="785794"/>
          </a:xfrm>
          <a:prstGeom prst="rect">
            <a:avLst/>
          </a:prstGeom>
        </p:spPr>
      </p:pic>
      <p:pic>
        <p:nvPicPr>
          <p:cNvPr id="5" name="Picture 2" descr="C:\Users\yuval\Dropbox\יחד\יוצרים חברה מקיימת\לוגו\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16632"/>
            <a:ext cx="3128816" cy="1008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894767" y="1268760"/>
            <a:ext cx="8229600" cy="4525963"/>
          </a:xfrm>
        </p:spPr>
        <p:txBody>
          <a:bodyPr>
            <a:normAutofit/>
          </a:bodyPr>
          <a:lstStyle/>
          <a:p>
            <a:r>
              <a:rPr lang="he-IL" dirty="0" smtClean="0"/>
              <a:t>כלכלן ופילוסוף הונגרי-אמריקאי יהודי </a:t>
            </a:r>
          </a:p>
          <a:p>
            <a:r>
              <a:rPr lang="he-IL" dirty="0" smtClean="0"/>
              <a:t>(</a:t>
            </a:r>
            <a:r>
              <a:rPr lang="en-US" dirty="0" smtClean="0"/>
              <a:t>The great transformation</a:t>
            </a:r>
            <a:r>
              <a:rPr lang="he-IL" dirty="0" smtClean="0"/>
              <a:t>)</a:t>
            </a:r>
          </a:p>
          <a:p>
            <a:r>
              <a:rPr lang="he-IL" dirty="0" smtClean="0"/>
              <a:t>הפיכה של </a:t>
            </a:r>
            <a:r>
              <a:rPr lang="he-IL" dirty="0" smtClean="0">
                <a:solidFill>
                  <a:schemeClr val="accent2">
                    <a:lumMod val="75000"/>
                  </a:schemeClr>
                </a:solidFill>
              </a:rPr>
              <a:t>אדמה</a:t>
            </a:r>
            <a:r>
              <a:rPr lang="he-IL" dirty="0" smtClean="0"/>
              <a:t>, </a:t>
            </a:r>
            <a:r>
              <a:rPr lang="he-IL" dirty="0" smtClean="0">
                <a:solidFill>
                  <a:srgbClr val="0070C0"/>
                </a:solidFill>
              </a:rPr>
              <a:t>כסף</a:t>
            </a:r>
            <a:r>
              <a:rPr lang="he-IL" dirty="0" smtClean="0"/>
              <a:t> </a:t>
            </a:r>
            <a:r>
              <a:rPr lang="he-IL" dirty="0" smtClean="0">
                <a:solidFill>
                  <a:srgbClr val="00B050"/>
                </a:solidFill>
              </a:rPr>
              <a:t>ועבודה</a:t>
            </a:r>
            <a:r>
              <a:rPr lang="he-IL" dirty="0" smtClean="0"/>
              <a:t> למוצרים בדיוניים (</a:t>
            </a:r>
            <a:r>
              <a:rPr lang="en-US" dirty="0" smtClean="0"/>
              <a:t>fictitious commodities</a:t>
            </a:r>
            <a:r>
              <a:rPr lang="he-IL" dirty="0" smtClean="0"/>
              <a:t>). </a:t>
            </a:r>
          </a:p>
          <a:p>
            <a:r>
              <a:rPr lang="he-IL" u="sng" dirty="0" smtClean="0"/>
              <a:t>תובנות</a:t>
            </a:r>
            <a:r>
              <a:rPr lang="he-IL" dirty="0" smtClean="0"/>
              <a:t>:</a:t>
            </a:r>
          </a:p>
          <a:p>
            <a:pPr marL="109728" indent="0">
              <a:buNone/>
            </a:pPr>
            <a:r>
              <a:rPr lang="he-IL" sz="2400" i="1" dirty="0" smtClean="0"/>
              <a:t>1. המשמעות של ניתוק הכלכלה מהחברה (המחקר של ואן באוול)</a:t>
            </a:r>
          </a:p>
          <a:p>
            <a:pPr marL="566928" indent="-457200">
              <a:buAutoNum type="arabicPeriod"/>
            </a:pPr>
            <a:endParaRPr lang="he-IL" sz="2400" i="1" dirty="0" smtClean="0"/>
          </a:p>
          <a:p>
            <a:pPr>
              <a:buNone/>
            </a:pPr>
            <a:r>
              <a:rPr lang="he-IL" sz="2400" i="1" dirty="0" smtClean="0"/>
              <a:t>2. ניכור כתוצאה מ"הכספה" (הפיכה לכסף)</a:t>
            </a:r>
          </a:p>
          <a:p>
            <a:pPr>
              <a:buNone/>
            </a:pPr>
            <a:endParaRPr lang="he-IL" sz="2400" i="1" dirty="0" smtClean="0"/>
          </a:p>
          <a:p>
            <a:pPr>
              <a:buNone/>
            </a:pPr>
            <a:r>
              <a:rPr lang="he-IL" sz="2400" i="1" dirty="0" smtClean="0"/>
              <a:t>3. ניהול קהילתי </a:t>
            </a:r>
            <a:r>
              <a:rPr lang="he-IL" sz="2400" i="1" dirty="0" err="1" smtClean="0"/>
              <a:t>– ד</a:t>
            </a:r>
            <a:r>
              <a:rPr lang="he-IL" sz="2400" i="1" dirty="0" smtClean="0"/>
              <a:t>רך יעילה לניהול משאבים</a:t>
            </a:r>
          </a:p>
          <a:p>
            <a:endParaRPr lang="he-IL" dirty="0" smtClean="0"/>
          </a:p>
          <a:p>
            <a:endParaRPr lang="he-IL" dirty="0"/>
          </a:p>
          <a:p>
            <a:endParaRPr lang="he-IL" dirty="0"/>
          </a:p>
          <a:p>
            <a:pPr marL="109728" indent="0">
              <a:buNone/>
            </a:pPr>
            <a:endParaRPr lang="he-IL" dirty="0" smtClean="0"/>
          </a:p>
          <a:p>
            <a:endParaRPr lang="he-IL" dirty="0"/>
          </a:p>
        </p:txBody>
      </p:sp>
      <p:sp>
        <p:nvSpPr>
          <p:cNvPr id="3" name="כותרת 2"/>
          <p:cNvSpPr>
            <a:spLocks noGrp="1"/>
          </p:cNvSpPr>
          <p:nvPr>
            <p:ph type="title"/>
          </p:nvPr>
        </p:nvSpPr>
        <p:spPr>
          <a:xfrm>
            <a:off x="467544" y="116632"/>
            <a:ext cx="8229600" cy="1143000"/>
          </a:xfrm>
        </p:spPr>
        <p:txBody>
          <a:bodyPr/>
          <a:lstStyle/>
          <a:p>
            <a:pPr algn="r"/>
            <a:r>
              <a:rPr lang="he-IL" dirty="0" smtClean="0"/>
              <a:t>קארל </a:t>
            </a:r>
            <a:r>
              <a:rPr lang="he-IL" dirty="0" err="1" smtClean="0"/>
              <a:t>פולאני</a:t>
            </a:r>
            <a:endParaRPr lang="he-I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150206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4" descr="פרבולה.gif"/>
          <p:cNvPicPr>
            <a:picLocks noChangeAspect="1"/>
          </p:cNvPicPr>
          <p:nvPr/>
        </p:nvPicPr>
        <p:blipFill>
          <a:blip r:embed="rId4"/>
          <a:stretch>
            <a:fillRect/>
          </a:stretch>
        </p:blipFill>
        <p:spPr>
          <a:xfrm>
            <a:off x="357158" y="4391042"/>
            <a:ext cx="1707080" cy="1752602"/>
          </a:xfrm>
          <a:prstGeom prst="rect">
            <a:avLst/>
          </a:prstGeom>
        </p:spPr>
      </p:pic>
    </p:spTree>
    <p:extLst>
      <p:ext uri="{BB962C8B-B14F-4D97-AF65-F5344CB8AC3E}">
        <p14:creationId xmlns:p14="http://schemas.microsoft.com/office/powerpoint/2010/main" val="401997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to="" calcmode="lin" valueType="num">
                                      <p:cBhvr>
                                        <p:cTn id="42" dur="1" fill="hold"/>
                                        <p:tgtEl>
                                          <p:spTgt spid="5"/>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תמונה 28" descr="Screenshot 2017-11-17 15.57.58.png"/>
          <p:cNvPicPr>
            <a:picLocks noChangeAspect="1"/>
          </p:cNvPicPr>
          <p:nvPr/>
        </p:nvPicPr>
        <p:blipFill>
          <a:blip r:embed="rId3"/>
          <a:stretch>
            <a:fillRect/>
          </a:stretch>
        </p:blipFill>
        <p:spPr>
          <a:xfrm>
            <a:off x="3714744" y="2285992"/>
            <a:ext cx="4500594" cy="2571768"/>
          </a:xfrm>
          <a:prstGeom prst="rect">
            <a:avLst/>
          </a:prstGeom>
        </p:spPr>
      </p:pic>
      <p:sp>
        <p:nvSpPr>
          <p:cNvPr id="3" name="כותרת 2"/>
          <p:cNvSpPr>
            <a:spLocks noGrp="1"/>
          </p:cNvSpPr>
          <p:nvPr>
            <p:ph type="title"/>
          </p:nvPr>
        </p:nvSpPr>
        <p:spPr/>
        <p:txBody>
          <a:bodyPr/>
          <a:lstStyle/>
          <a:p>
            <a:pPr algn="r"/>
            <a:r>
              <a:rPr lang="he-IL" dirty="0" smtClean="0"/>
              <a:t>מה לא נמצא במודל הכלכלי?</a:t>
            </a:r>
            <a:endParaRPr lang="he-IL" dirty="0"/>
          </a:p>
        </p:txBody>
      </p:sp>
      <p:sp>
        <p:nvSpPr>
          <p:cNvPr id="5" name="מלבן 4"/>
          <p:cNvSpPr/>
          <p:nvPr/>
        </p:nvSpPr>
        <p:spPr>
          <a:xfrm>
            <a:off x="323528" y="1340768"/>
            <a:ext cx="8424936" cy="4896544"/>
          </a:xfrm>
          <a:prstGeom prst="rect">
            <a:avLst/>
          </a:prstGeom>
          <a:no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428596" y="1643050"/>
            <a:ext cx="2232248" cy="369332"/>
          </a:xfrm>
          <a:prstGeom prst="rect">
            <a:avLst/>
          </a:prstGeom>
          <a:noFill/>
        </p:spPr>
        <p:txBody>
          <a:bodyPr wrap="square" rtlCol="1">
            <a:spAutoFit/>
          </a:bodyPr>
          <a:lstStyle/>
          <a:p>
            <a:pPr algn="l" rtl="0"/>
            <a:r>
              <a:rPr lang="en-US" b="1" dirty="0" smtClean="0">
                <a:solidFill>
                  <a:srgbClr val="00B050"/>
                </a:solidFill>
              </a:rPr>
              <a:t>Natural resources</a:t>
            </a:r>
            <a:endParaRPr lang="he-IL" b="1" dirty="0">
              <a:solidFill>
                <a:srgbClr val="00B050"/>
              </a:solidFill>
            </a:endParaRPr>
          </a:p>
        </p:txBody>
      </p:sp>
      <p:sp>
        <p:nvSpPr>
          <p:cNvPr id="7" name="TextBox 6"/>
          <p:cNvSpPr txBox="1"/>
          <p:nvPr/>
        </p:nvSpPr>
        <p:spPr>
          <a:xfrm>
            <a:off x="6444208" y="5758491"/>
            <a:ext cx="2304256" cy="369332"/>
          </a:xfrm>
          <a:prstGeom prst="rect">
            <a:avLst/>
          </a:prstGeom>
          <a:noFill/>
        </p:spPr>
        <p:txBody>
          <a:bodyPr wrap="square" rtlCol="1">
            <a:spAutoFit/>
          </a:bodyPr>
          <a:lstStyle/>
          <a:p>
            <a:pPr algn="l" rtl="0"/>
            <a:r>
              <a:rPr lang="en-US" b="1" dirty="0" smtClean="0">
                <a:solidFill>
                  <a:srgbClr val="00B050"/>
                </a:solidFill>
              </a:rPr>
              <a:t>Natural resources</a:t>
            </a:r>
            <a:endParaRPr lang="he-IL" b="1" dirty="0">
              <a:solidFill>
                <a:srgbClr val="00B050"/>
              </a:solidFill>
            </a:endParaRPr>
          </a:p>
        </p:txBody>
      </p:sp>
      <p:sp>
        <p:nvSpPr>
          <p:cNvPr id="8" name="TextBox 7"/>
          <p:cNvSpPr txBox="1"/>
          <p:nvPr/>
        </p:nvSpPr>
        <p:spPr>
          <a:xfrm>
            <a:off x="714348" y="5774312"/>
            <a:ext cx="1584176" cy="369332"/>
          </a:xfrm>
          <a:prstGeom prst="rect">
            <a:avLst/>
          </a:prstGeom>
          <a:noFill/>
        </p:spPr>
        <p:txBody>
          <a:bodyPr wrap="square" rtlCol="1">
            <a:spAutoFit/>
          </a:bodyPr>
          <a:lstStyle/>
          <a:p>
            <a:pPr algn="l" rtl="0"/>
            <a:r>
              <a:rPr lang="en-US" b="1" dirty="0" smtClean="0">
                <a:solidFill>
                  <a:srgbClr val="FF0000"/>
                </a:solidFill>
              </a:rPr>
              <a:t>pollution</a:t>
            </a:r>
            <a:endParaRPr lang="he-IL" b="1" dirty="0">
              <a:solidFill>
                <a:srgbClr val="FF0000"/>
              </a:solidFill>
            </a:endParaRPr>
          </a:p>
        </p:txBody>
      </p:sp>
      <p:sp>
        <p:nvSpPr>
          <p:cNvPr id="9" name="TextBox 8"/>
          <p:cNvSpPr txBox="1"/>
          <p:nvPr/>
        </p:nvSpPr>
        <p:spPr>
          <a:xfrm>
            <a:off x="7131228" y="1428736"/>
            <a:ext cx="1584176" cy="369332"/>
          </a:xfrm>
          <a:prstGeom prst="rect">
            <a:avLst/>
          </a:prstGeom>
          <a:noFill/>
        </p:spPr>
        <p:txBody>
          <a:bodyPr wrap="square" rtlCol="1">
            <a:spAutoFit/>
          </a:bodyPr>
          <a:lstStyle/>
          <a:p>
            <a:pPr algn="l" rtl="0"/>
            <a:r>
              <a:rPr lang="en-US" b="1" dirty="0" smtClean="0">
                <a:solidFill>
                  <a:srgbClr val="FF0000"/>
                </a:solidFill>
              </a:rPr>
              <a:t>pollution</a:t>
            </a:r>
            <a:endParaRPr lang="he-IL" b="1" dirty="0">
              <a:solidFill>
                <a:srgbClr val="FF0000"/>
              </a:solidFill>
            </a:endParaRPr>
          </a:p>
        </p:txBody>
      </p:sp>
      <p:cxnSp>
        <p:nvCxnSpPr>
          <p:cNvPr id="11" name="מחבר חץ ישר 10"/>
          <p:cNvCxnSpPr/>
          <p:nvPr/>
        </p:nvCxnSpPr>
        <p:spPr>
          <a:xfrm>
            <a:off x="2276128" y="2000240"/>
            <a:ext cx="509922" cy="214314"/>
          </a:xfrm>
          <a:prstGeom prst="straightConnector1">
            <a:avLst/>
          </a:prstGeom>
          <a:ln w="53975"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rot="10800000">
            <a:off x="7143768" y="5357826"/>
            <a:ext cx="555774" cy="400666"/>
          </a:xfrm>
          <a:prstGeom prst="straightConnector1">
            <a:avLst/>
          </a:prstGeom>
          <a:ln w="53975"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6786578" y="1800902"/>
            <a:ext cx="516920" cy="413652"/>
          </a:xfrm>
          <a:prstGeom prst="straightConnector1">
            <a:avLst/>
          </a:prstGeom>
          <a:ln w="539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rot="10800000" flipV="1">
            <a:off x="2000232" y="5286386"/>
            <a:ext cx="714380" cy="500067"/>
          </a:xfrm>
          <a:prstGeom prst="straightConnector1">
            <a:avLst/>
          </a:prstGeom>
          <a:ln w="539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שמש 21"/>
          <p:cNvSpPr/>
          <p:nvPr/>
        </p:nvSpPr>
        <p:spPr>
          <a:xfrm>
            <a:off x="151269" y="142852"/>
            <a:ext cx="1296144" cy="1368152"/>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3" name="מחבר חץ ישר 22"/>
          <p:cNvCxnSpPr/>
          <p:nvPr/>
        </p:nvCxnSpPr>
        <p:spPr>
          <a:xfrm>
            <a:off x="1500166" y="1214422"/>
            <a:ext cx="1340532" cy="438320"/>
          </a:xfrm>
          <a:prstGeom prst="straightConnector1">
            <a:avLst/>
          </a:prstGeom>
          <a:ln w="53975"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87724" y="476672"/>
            <a:ext cx="6516724" cy="646331"/>
          </a:xfrm>
          <a:prstGeom prst="rect">
            <a:avLst/>
          </a:prstGeom>
          <a:noFill/>
        </p:spPr>
        <p:txBody>
          <a:bodyPr wrap="square" rtlCol="1">
            <a:spAutoFit/>
          </a:bodyPr>
          <a:lstStyle/>
          <a:p>
            <a:r>
              <a:rPr lang="he-IL" sz="3600" b="1" dirty="0" smtClean="0"/>
              <a:t>עלויות "חיצוניות"- </a:t>
            </a:r>
            <a:r>
              <a:rPr lang="en-US" sz="3600" b="1" dirty="0" smtClean="0"/>
              <a:t>Externalities</a:t>
            </a:r>
            <a:endParaRPr lang="he-IL" sz="3600" b="1" dirty="0"/>
          </a:p>
        </p:txBody>
      </p:sp>
      <p:pic>
        <p:nvPicPr>
          <p:cNvPr id="27" name="תמונה 26" descr="Screenshot 2017-08-28 20.18.18.png"/>
          <p:cNvPicPr/>
          <p:nvPr/>
        </p:nvPicPr>
        <p:blipFill rotWithShape="1">
          <a:blip r:embed="rId4"/>
          <a:srcRect l="20452" t="36823" r="65939" b="45252"/>
          <a:stretch/>
        </p:blipFill>
        <p:spPr>
          <a:xfrm>
            <a:off x="1749125" y="2857496"/>
            <a:ext cx="1108363" cy="845128"/>
          </a:xfrm>
          <a:prstGeom prst="rect">
            <a:avLst/>
          </a:prstGeom>
        </p:spPr>
      </p:pic>
      <p:pic>
        <p:nvPicPr>
          <p:cNvPr id="28" name="תמונה 27" descr="Screenshot 2017-08-28 20.23.36.png">
            <a:hlinkClick r:id="rId5"/>
          </p:cNvPr>
          <p:cNvPicPr/>
          <p:nvPr/>
        </p:nvPicPr>
        <p:blipFill rotWithShape="1">
          <a:blip r:embed="rId6"/>
          <a:srcRect l="38327" t="41189" r="56866" b="44254"/>
          <a:stretch/>
        </p:blipFill>
        <p:spPr>
          <a:xfrm>
            <a:off x="3312962" y="2857496"/>
            <a:ext cx="401782" cy="692727"/>
          </a:xfrm>
          <a:prstGeom prst="rect">
            <a:avLst/>
          </a:prstGeom>
        </p:spPr>
      </p:pic>
      <p:sp>
        <p:nvSpPr>
          <p:cNvPr id="41" name="חץ מעוקל למטה 40"/>
          <p:cNvSpPr/>
          <p:nvPr/>
        </p:nvSpPr>
        <p:spPr>
          <a:xfrm>
            <a:off x="2153224" y="2357430"/>
            <a:ext cx="1132892" cy="463697"/>
          </a:xfrm>
          <a:prstGeom prst="curvedDownArrow">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4" name="חץ מעוקל למעלה 43"/>
          <p:cNvSpPr/>
          <p:nvPr/>
        </p:nvSpPr>
        <p:spPr>
          <a:xfrm>
            <a:off x="2464971" y="4286256"/>
            <a:ext cx="5250301" cy="994018"/>
          </a:xfrm>
          <a:prstGeom prst="curvedUpArrow">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pic>
        <p:nvPicPr>
          <p:cNvPr id="45" name="תמונה 44" descr="Screenshot 2017-08-28 20.23.36.png"/>
          <p:cNvPicPr/>
          <p:nvPr/>
        </p:nvPicPr>
        <p:blipFill rotWithShape="1">
          <a:blip r:embed="rId6"/>
          <a:srcRect l="6005" t="22556" r="78746" b="61140"/>
          <a:stretch/>
        </p:blipFill>
        <p:spPr>
          <a:xfrm>
            <a:off x="582738" y="2285992"/>
            <a:ext cx="1274618" cy="775854"/>
          </a:xfrm>
          <a:prstGeom prst="rect">
            <a:avLst/>
          </a:prstGeom>
        </p:spPr>
      </p:pic>
      <p:pic>
        <p:nvPicPr>
          <p:cNvPr id="46" name="תמונה 45" descr="Screenshot 2017-08-28 20.23.36.png"/>
          <p:cNvPicPr/>
          <p:nvPr/>
        </p:nvPicPr>
        <p:blipFill rotWithShape="1">
          <a:blip r:embed="rId6"/>
          <a:srcRect l="6005" t="60405" r="78746" b="25329"/>
          <a:stretch/>
        </p:blipFill>
        <p:spPr>
          <a:xfrm>
            <a:off x="725614" y="4286256"/>
            <a:ext cx="1274618" cy="678873"/>
          </a:xfrm>
          <a:prstGeom prst="rect">
            <a:avLst/>
          </a:prstGeom>
        </p:spPr>
      </p:pic>
      <p:sp>
        <p:nvSpPr>
          <p:cNvPr id="48" name="חץ מעגלי 47"/>
          <p:cNvSpPr/>
          <p:nvPr/>
        </p:nvSpPr>
        <p:spPr>
          <a:xfrm>
            <a:off x="798102" y="3000372"/>
            <a:ext cx="1059254" cy="1102109"/>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1" name="חץ מעגלי 50"/>
          <p:cNvSpPr/>
          <p:nvPr/>
        </p:nvSpPr>
        <p:spPr>
          <a:xfrm rot="10800000">
            <a:off x="798102" y="3143248"/>
            <a:ext cx="1059254" cy="1102109"/>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TextBox 51"/>
          <p:cNvSpPr txBox="1"/>
          <p:nvPr/>
        </p:nvSpPr>
        <p:spPr>
          <a:xfrm>
            <a:off x="285720" y="3753153"/>
            <a:ext cx="701940" cy="461665"/>
          </a:xfrm>
          <a:prstGeom prst="rect">
            <a:avLst/>
          </a:prstGeom>
          <a:noFill/>
        </p:spPr>
        <p:txBody>
          <a:bodyPr wrap="square" rtlCol="1">
            <a:spAutoFit/>
          </a:bodyPr>
          <a:lstStyle/>
          <a:p>
            <a:pPr algn="l" rtl="0"/>
            <a:r>
              <a:rPr lang="en-US" sz="1200" dirty="0" smtClean="0">
                <a:solidFill>
                  <a:srgbClr val="00B0F0"/>
                </a:solidFill>
              </a:rPr>
              <a:t>Social capital</a:t>
            </a:r>
            <a:endParaRPr lang="he-IL" sz="1200" dirty="0">
              <a:solidFill>
                <a:srgbClr val="00B0F0"/>
              </a:solidFill>
            </a:endParaRPr>
          </a:p>
        </p:txBody>
      </p:sp>
      <p:sp>
        <p:nvSpPr>
          <p:cNvPr id="53" name="TextBox 52"/>
          <p:cNvSpPr txBox="1"/>
          <p:nvPr/>
        </p:nvSpPr>
        <p:spPr>
          <a:xfrm>
            <a:off x="2247690" y="3726692"/>
            <a:ext cx="1001363" cy="523220"/>
          </a:xfrm>
          <a:prstGeom prst="rect">
            <a:avLst/>
          </a:prstGeom>
          <a:noFill/>
        </p:spPr>
        <p:txBody>
          <a:bodyPr wrap="square" rtlCol="1">
            <a:spAutoFit/>
          </a:bodyPr>
          <a:lstStyle/>
          <a:p>
            <a:pPr algn="l" rtl="0"/>
            <a:r>
              <a:rPr lang="en-US" sz="1400" dirty="0" smtClean="0">
                <a:solidFill>
                  <a:srgbClr val="FFC000"/>
                </a:solidFill>
              </a:rPr>
              <a:t>Unpaid work</a:t>
            </a:r>
            <a:endParaRPr lang="he-IL" dirty="0">
              <a:solidFill>
                <a:srgbClr val="FFC000"/>
              </a:solidFill>
            </a:endParaRPr>
          </a:p>
        </p:txBody>
      </p:sp>
    </p:spTree>
    <p:extLst>
      <p:ext uri="{BB962C8B-B14F-4D97-AF65-F5344CB8AC3E}">
        <p14:creationId xmlns:p14="http://schemas.microsoft.com/office/powerpoint/2010/main" val="104723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9" grpId="0"/>
      <p:bldP spid="22" grpId="0" animBg="1"/>
      <p:bldP spid="26" grpId="0"/>
      <p:bldP spid="41" grpId="0" animBg="1"/>
      <p:bldP spid="44" grpId="0" animBg="1"/>
      <p:bldP spid="48" grpId="0" animBg="1"/>
      <p:bldP spid="51" grpId="0" animBg="1"/>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תמונה 28" descr="Screenshot 2017-11-17 15.57.58.png"/>
          <p:cNvPicPr>
            <a:picLocks noChangeAspect="1"/>
          </p:cNvPicPr>
          <p:nvPr/>
        </p:nvPicPr>
        <p:blipFill>
          <a:blip r:embed="rId3"/>
          <a:stretch>
            <a:fillRect/>
          </a:stretch>
        </p:blipFill>
        <p:spPr>
          <a:xfrm>
            <a:off x="3714744" y="2285992"/>
            <a:ext cx="4500594" cy="2571768"/>
          </a:xfrm>
          <a:prstGeom prst="rect">
            <a:avLst/>
          </a:prstGeom>
        </p:spPr>
      </p:pic>
      <p:sp>
        <p:nvSpPr>
          <p:cNvPr id="5" name="מלבן 4"/>
          <p:cNvSpPr/>
          <p:nvPr/>
        </p:nvSpPr>
        <p:spPr>
          <a:xfrm>
            <a:off x="323528" y="1340768"/>
            <a:ext cx="8424936" cy="4896544"/>
          </a:xfrm>
          <a:prstGeom prst="rect">
            <a:avLst/>
          </a:prstGeom>
          <a:no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428596" y="1643050"/>
            <a:ext cx="2232248" cy="369332"/>
          </a:xfrm>
          <a:prstGeom prst="rect">
            <a:avLst/>
          </a:prstGeom>
          <a:noFill/>
        </p:spPr>
        <p:txBody>
          <a:bodyPr wrap="square" rtlCol="1">
            <a:spAutoFit/>
          </a:bodyPr>
          <a:lstStyle/>
          <a:p>
            <a:pPr algn="l" rtl="0"/>
            <a:r>
              <a:rPr lang="en-US" b="1" dirty="0" smtClean="0">
                <a:solidFill>
                  <a:srgbClr val="00B050"/>
                </a:solidFill>
              </a:rPr>
              <a:t>Natural resources</a:t>
            </a:r>
            <a:endParaRPr lang="he-IL" b="1" dirty="0">
              <a:solidFill>
                <a:srgbClr val="00B050"/>
              </a:solidFill>
            </a:endParaRPr>
          </a:p>
        </p:txBody>
      </p:sp>
      <p:sp>
        <p:nvSpPr>
          <p:cNvPr id="7" name="TextBox 6"/>
          <p:cNvSpPr txBox="1"/>
          <p:nvPr/>
        </p:nvSpPr>
        <p:spPr>
          <a:xfrm>
            <a:off x="6444208" y="5758491"/>
            <a:ext cx="2304256" cy="369332"/>
          </a:xfrm>
          <a:prstGeom prst="rect">
            <a:avLst/>
          </a:prstGeom>
          <a:noFill/>
        </p:spPr>
        <p:txBody>
          <a:bodyPr wrap="square" rtlCol="1">
            <a:spAutoFit/>
          </a:bodyPr>
          <a:lstStyle/>
          <a:p>
            <a:pPr algn="l" rtl="0"/>
            <a:r>
              <a:rPr lang="en-US" b="1" dirty="0" smtClean="0">
                <a:solidFill>
                  <a:srgbClr val="00B050"/>
                </a:solidFill>
              </a:rPr>
              <a:t>Natural resources</a:t>
            </a:r>
            <a:endParaRPr lang="he-IL" b="1" dirty="0">
              <a:solidFill>
                <a:srgbClr val="00B050"/>
              </a:solidFill>
            </a:endParaRPr>
          </a:p>
        </p:txBody>
      </p:sp>
      <p:sp>
        <p:nvSpPr>
          <p:cNvPr id="8" name="TextBox 7"/>
          <p:cNvSpPr txBox="1"/>
          <p:nvPr/>
        </p:nvSpPr>
        <p:spPr>
          <a:xfrm>
            <a:off x="714348" y="5774312"/>
            <a:ext cx="1584176" cy="369332"/>
          </a:xfrm>
          <a:prstGeom prst="rect">
            <a:avLst/>
          </a:prstGeom>
          <a:noFill/>
        </p:spPr>
        <p:txBody>
          <a:bodyPr wrap="square" rtlCol="1">
            <a:spAutoFit/>
          </a:bodyPr>
          <a:lstStyle/>
          <a:p>
            <a:pPr algn="l" rtl="0"/>
            <a:r>
              <a:rPr lang="en-US" b="1" dirty="0" smtClean="0">
                <a:solidFill>
                  <a:srgbClr val="FF0000"/>
                </a:solidFill>
              </a:rPr>
              <a:t>pollution</a:t>
            </a:r>
            <a:endParaRPr lang="he-IL" b="1" dirty="0">
              <a:solidFill>
                <a:srgbClr val="FF0000"/>
              </a:solidFill>
            </a:endParaRPr>
          </a:p>
        </p:txBody>
      </p:sp>
      <p:sp>
        <p:nvSpPr>
          <p:cNvPr id="9" name="TextBox 8"/>
          <p:cNvSpPr txBox="1"/>
          <p:nvPr/>
        </p:nvSpPr>
        <p:spPr>
          <a:xfrm>
            <a:off x="7131228" y="1428736"/>
            <a:ext cx="1584176" cy="369332"/>
          </a:xfrm>
          <a:prstGeom prst="rect">
            <a:avLst/>
          </a:prstGeom>
          <a:noFill/>
        </p:spPr>
        <p:txBody>
          <a:bodyPr wrap="square" rtlCol="1">
            <a:spAutoFit/>
          </a:bodyPr>
          <a:lstStyle/>
          <a:p>
            <a:pPr algn="l" rtl="0"/>
            <a:r>
              <a:rPr lang="en-US" b="1" dirty="0" smtClean="0">
                <a:solidFill>
                  <a:srgbClr val="FF0000"/>
                </a:solidFill>
              </a:rPr>
              <a:t>pollution</a:t>
            </a:r>
            <a:endParaRPr lang="he-IL" b="1" dirty="0">
              <a:solidFill>
                <a:srgbClr val="FF0000"/>
              </a:solidFill>
            </a:endParaRPr>
          </a:p>
        </p:txBody>
      </p:sp>
      <p:cxnSp>
        <p:nvCxnSpPr>
          <p:cNvPr id="11" name="מחבר חץ ישר 10"/>
          <p:cNvCxnSpPr/>
          <p:nvPr/>
        </p:nvCxnSpPr>
        <p:spPr>
          <a:xfrm>
            <a:off x="2276128" y="2000240"/>
            <a:ext cx="509922" cy="214314"/>
          </a:xfrm>
          <a:prstGeom prst="straightConnector1">
            <a:avLst/>
          </a:prstGeom>
          <a:ln w="53975"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rot="10800000">
            <a:off x="7143768" y="5357826"/>
            <a:ext cx="555774" cy="400666"/>
          </a:xfrm>
          <a:prstGeom prst="straightConnector1">
            <a:avLst/>
          </a:prstGeom>
          <a:ln w="53975"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6786578" y="1800902"/>
            <a:ext cx="516920" cy="413652"/>
          </a:xfrm>
          <a:prstGeom prst="straightConnector1">
            <a:avLst/>
          </a:prstGeom>
          <a:ln w="539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rot="10800000" flipV="1">
            <a:off x="2000232" y="5286386"/>
            <a:ext cx="714380" cy="500067"/>
          </a:xfrm>
          <a:prstGeom prst="straightConnector1">
            <a:avLst/>
          </a:prstGeom>
          <a:ln w="539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שמש 21"/>
          <p:cNvSpPr/>
          <p:nvPr/>
        </p:nvSpPr>
        <p:spPr>
          <a:xfrm>
            <a:off x="151269" y="142852"/>
            <a:ext cx="1296144" cy="1368152"/>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3" name="מחבר חץ ישר 22"/>
          <p:cNvCxnSpPr/>
          <p:nvPr/>
        </p:nvCxnSpPr>
        <p:spPr>
          <a:xfrm>
            <a:off x="1500166" y="1214422"/>
            <a:ext cx="1340532" cy="438320"/>
          </a:xfrm>
          <a:prstGeom prst="straightConnector1">
            <a:avLst/>
          </a:prstGeom>
          <a:ln w="53975"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53224" y="332656"/>
            <a:ext cx="6516724" cy="646331"/>
          </a:xfrm>
          <a:prstGeom prst="rect">
            <a:avLst/>
          </a:prstGeom>
          <a:noFill/>
        </p:spPr>
        <p:txBody>
          <a:bodyPr wrap="square" rtlCol="1">
            <a:spAutoFit/>
          </a:bodyPr>
          <a:lstStyle/>
          <a:p>
            <a:r>
              <a:rPr lang="he-IL" sz="3600" b="1" dirty="0" smtClean="0"/>
              <a:t>עלויות "חיצוניות"- </a:t>
            </a:r>
            <a:r>
              <a:rPr lang="en-US" sz="3600" b="1" dirty="0" smtClean="0"/>
              <a:t>Externalities</a:t>
            </a:r>
            <a:endParaRPr lang="he-IL" sz="3600" b="1" dirty="0"/>
          </a:p>
        </p:txBody>
      </p:sp>
      <p:pic>
        <p:nvPicPr>
          <p:cNvPr id="27" name="תמונה 26" descr="Screenshot 2017-08-28 20.18.18.png"/>
          <p:cNvPicPr/>
          <p:nvPr/>
        </p:nvPicPr>
        <p:blipFill rotWithShape="1">
          <a:blip r:embed="rId4"/>
          <a:srcRect l="20452" t="36823" r="65939" b="45252"/>
          <a:stretch/>
        </p:blipFill>
        <p:spPr>
          <a:xfrm>
            <a:off x="1749125" y="2857496"/>
            <a:ext cx="1108363" cy="845128"/>
          </a:xfrm>
          <a:prstGeom prst="rect">
            <a:avLst/>
          </a:prstGeom>
        </p:spPr>
      </p:pic>
      <p:pic>
        <p:nvPicPr>
          <p:cNvPr id="28" name="תמונה 27" descr="Screenshot 2017-08-28 20.23.36.png"/>
          <p:cNvPicPr/>
          <p:nvPr/>
        </p:nvPicPr>
        <p:blipFill rotWithShape="1">
          <a:blip r:embed="rId5"/>
          <a:srcRect l="38327" t="41189" r="56866" b="44254"/>
          <a:stretch/>
        </p:blipFill>
        <p:spPr>
          <a:xfrm>
            <a:off x="3312962" y="2857496"/>
            <a:ext cx="401782" cy="692727"/>
          </a:xfrm>
          <a:prstGeom prst="rect">
            <a:avLst/>
          </a:prstGeom>
        </p:spPr>
      </p:pic>
      <p:sp>
        <p:nvSpPr>
          <p:cNvPr id="41" name="חץ מעוקל למטה 40"/>
          <p:cNvSpPr/>
          <p:nvPr/>
        </p:nvSpPr>
        <p:spPr>
          <a:xfrm>
            <a:off x="2153224" y="2357430"/>
            <a:ext cx="1132892" cy="463697"/>
          </a:xfrm>
          <a:prstGeom prst="curvedDownArrow">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4" name="חץ מעוקל למעלה 43"/>
          <p:cNvSpPr/>
          <p:nvPr/>
        </p:nvSpPr>
        <p:spPr>
          <a:xfrm>
            <a:off x="2464971" y="4286256"/>
            <a:ext cx="5250301" cy="994018"/>
          </a:xfrm>
          <a:prstGeom prst="curvedUpArrow">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pic>
        <p:nvPicPr>
          <p:cNvPr id="45" name="תמונה 44" descr="Screenshot 2017-08-28 20.23.36.png"/>
          <p:cNvPicPr/>
          <p:nvPr/>
        </p:nvPicPr>
        <p:blipFill rotWithShape="1">
          <a:blip r:embed="rId5"/>
          <a:srcRect l="6005" t="22556" r="78746" b="61140"/>
          <a:stretch/>
        </p:blipFill>
        <p:spPr>
          <a:xfrm>
            <a:off x="582738" y="2285992"/>
            <a:ext cx="1274618" cy="775854"/>
          </a:xfrm>
          <a:prstGeom prst="rect">
            <a:avLst/>
          </a:prstGeom>
        </p:spPr>
      </p:pic>
      <p:pic>
        <p:nvPicPr>
          <p:cNvPr id="46" name="תמונה 45" descr="Screenshot 2017-08-28 20.23.36.png"/>
          <p:cNvPicPr/>
          <p:nvPr/>
        </p:nvPicPr>
        <p:blipFill rotWithShape="1">
          <a:blip r:embed="rId5"/>
          <a:srcRect l="6005" t="60405" r="78746" b="25329"/>
          <a:stretch/>
        </p:blipFill>
        <p:spPr>
          <a:xfrm>
            <a:off x="725614" y="4286256"/>
            <a:ext cx="1274618" cy="678873"/>
          </a:xfrm>
          <a:prstGeom prst="rect">
            <a:avLst/>
          </a:prstGeom>
        </p:spPr>
      </p:pic>
      <p:sp>
        <p:nvSpPr>
          <p:cNvPr id="48" name="חץ מעגלי 47"/>
          <p:cNvSpPr/>
          <p:nvPr/>
        </p:nvSpPr>
        <p:spPr>
          <a:xfrm>
            <a:off x="798102" y="3000372"/>
            <a:ext cx="1059254" cy="1102109"/>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1" name="חץ מעגלי 50"/>
          <p:cNvSpPr/>
          <p:nvPr/>
        </p:nvSpPr>
        <p:spPr>
          <a:xfrm rot="10800000">
            <a:off x="798102" y="3143248"/>
            <a:ext cx="1059254" cy="1102109"/>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TextBox 51"/>
          <p:cNvSpPr txBox="1"/>
          <p:nvPr/>
        </p:nvSpPr>
        <p:spPr>
          <a:xfrm>
            <a:off x="285720" y="3753153"/>
            <a:ext cx="701940" cy="461665"/>
          </a:xfrm>
          <a:prstGeom prst="rect">
            <a:avLst/>
          </a:prstGeom>
          <a:noFill/>
        </p:spPr>
        <p:txBody>
          <a:bodyPr wrap="square" rtlCol="1">
            <a:spAutoFit/>
          </a:bodyPr>
          <a:lstStyle/>
          <a:p>
            <a:pPr algn="l" rtl="0"/>
            <a:r>
              <a:rPr lang="en-US" sz="1200" dirty="0" smtClean="0">
                <a:solidFill>
                  <a:srgbClr val="00B0F0"/>
                </a:solidFill>
              </a:rPr>
              <a:t>Social capital</a:t>
            </a:r>
            <a:endParaRPr lang="he-IL" sz="1200" dirty="0">
              <a:solidFill>
                <a:srgbClr val="00B0F0"/>
              </a:solidFill>
            </a:endParaRPr>
          </a:p>
        </p:txBody>
      </p:sp>
      <p:sp>
        <p:nvSpPr>
          <p:cNvPr id="53" name="TextBox 52"/>
          <p:cNvSpPr txBox="1"/>
          <p:nvPr/>
        </p:nvSpPr>
        <p:spPr>
          <a:xfrm>
            <a:off x="2247690" y="3726692"/>
            <a:ext cx="1001363" cy="523220"/>
          </a:xfrm>
          <a:prstGeom prst="rect">
            <a:avLst/>
          </a:prstGeom>
          <a:noFill/>
        </p:spPr>
        <p:txBody>
          <a:bodyPr wrap="square" rtlCol="1">
            <a:spAutoFit/>
          </a:bodyPr>
          <a:lstStyle/>
          <a:p>
            <a:pPr algn="l" rtl="0"/>
            <a:r>
              <a:rPr lang="en-US" sz="1400" dirty="0" smtClean="0">
                <a:solidFill>
                  <a:srgbClr val="FFC000"/>
                </a:solidFill>
              </a:rPr>
              <a:t>Unpaid work</a:t>
            </a:r>
            <a:endParaRPr lang="he-IL" dirty="0">
              <a:solidFill>
                <a:srgbClr val="FFC000"/>
              </a:solidFill>
            </a:endParaRPr>
          </a:p>
        </p:txBody>
      </p:sp>
    </p:spTree>
    <p:extLst>
      <p:ext uri="{BB962C8B-B14F-4D97-AF65-F5344CB8AC3E}">
        <p14:creationId xmlns:p14="http://schemas.microsoft.com/office/powerpoint/2010/main" val="3754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22" grpId="0" animBg="1"/>
      <p:bldP spid="26" grpId="0"/>
      <p:bldP spid="41" grpId="0" animBg="1"/>
      <p:bldP spid="44" grpId="0" animBg="1"/>
      <p:bldP spid="48" grpId="0" animBg="1"/>
      <p:bldP spid="51" grpId="0" animBg="1"/>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r>
              <a:rPr lang="he-IL" dirty="0" smtClean="0"/>
              <a:t>מה יקרה אם הקו הזה יזוז ימינה? או שמאלה?</a:t>
            </a:r>
            <a:endParaRPr lang="he-IL" dirty="0"/>
          </a:p>
        </p:txBody>
      </p:sp>
      <p:sp>
        <p:nvSpPr>
          <p:cNvPr id="3" name="כותרת 2"/>
          <p:cNvSpPr>
            <a:spLocks noGrp="1"/>
          </p:cNvSpPr>
          <p:nvPr>
            <p:ph type="title"/>
          </p:nvPr>
        </p:nvSpPr>
        <p:spPr/>
        <p:txBody>
          <a:bodyPr/>
          <a:lstStyle/>
          <a:p>
            <a:pPr algn="r" rtl="0"/>
            <a:r>
              <a:rPr lang="he-IL" smtClean="0"/>
              <a:t>"הכספה" ו"המצרה"</a:t>
            </a:r>
            <a:endParaRPr lang="he-IL" dirty="0"/>
          </a:p>
        </p:txBody>
      </p:sp>
      <p:pic>
        <p:nvPicPr>
          <p:cNvPr id="4" name="תמונה 3" descr="Screenshot 2017-08-28 20.23.36.png"/>
          <p:cNvPicPr/>
          <p:nvPr/>
        </p:nvPicPr>
        <p:blipFill>
          <a:blip r:embed="rId3"/>
          <a:stretch>
            <a:fillRect/>
          </a:stretch>
        </p:blipFill>
        <p:spPr>
          <a:xfrm>
            <a:off x="357158" y="2099336"/>
            <a:ext cx="8358246" cy="4758663"/>
          </a:xfrm>
          <a:prstGeom prst="rect">
            <a:avLst/>
          </a:prstGeom>
        </p:spPr>
      </p:pic>
      <p:cxnSp>
        <p:nvCxnSpPr>
          <p:cNvPr id="6" name="מחבר ישר 5"/>
          <p:cNvCxnSpPr/>
          <p:nvPr/>
        </p:nvCxnSpPr>
        <p:spPr>
          <a:xfrm rot="16200000" flipH="1">
            <a:off x="1393021" y="4464839"/>
            <a:ext cx="4714884" cy="71438"/>
          </a:xfrm>
          <a:prstGeom prst="line">
            <a:avLst/>
          </a:prstGeom>
          <a:ln w="25400">
            <a:solidFill>
              <a:schemeClr val="tx1">
                <a:alpha val="83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57200" y="274638"/>
            <a:ext cx="8229600" cy="490066"/>
          </a:xfrm>
        </p:spPr>
        <p:txBody>
          <a:bodyPr>
            <a:noAutofit/>
          </a:bodyPr>
          <a:lstStyle/>
          <a:p>
            <a:pPr algn="ctr"/>
            <a:r>
              <a:rPr lang="he-IL" sz="3600" dirty="0" smtClean="0"/>
              <a:t>חליפין רשמי ולא רשמי</a:t>
            </a:r>
            <a:endParaRPr lang="he-IL" sz="3600" dirty="0"/>
          </a:p>
        </p:txBody>
      </p:sp>
      <p:cxnSp>
        <p:nvCxnSpPr>
          <p:cNvPr id="7" name="מחבר חץ ישר 6"/>
          <p:cNvCxnSpPr/>
          <p:nvPr/>
        </p:nvCxnSpPr>
        <p:spPr>
          <a:xfrm>
            <a:off x="899592" y="3573016"/>
            <a:ext cx="7200800" cy="0"/>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a:off x="4572000" y="1648098"/>
            <a:ext cx="0" cy="4661222"/>
          </a:xfrm>
          <a:prstGeom prst="straightConnector1">
            <a:avLst/>
          </a:prstGeom>
          <a:ln w="317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520" y="3789040"/>
            <a:ext cx="1008112" cy="369332"/>
          </a:xfrm>
          <a:prstGeom prst="rect">
            <a:avLst/>
          </a:prstGeom>
          <a:noFill/>
        </p:spPr>
        <p:txBody>
          <a:bodyPr wrap="square" rtlCol="1">
            <a:spAutoFit/>
          </a:bodyPr>
          <a:lstStyle/>
          <a:p>
            <a:r>
              <a:rPr lang="he-IL" dirty="0" smtClean="0"/>
              <a:t>רשמי</a:t>
            </a:r>
            <a:endParaRPr lang="he-IL" dirty="0"/>
          </a:p>
        </p:txBody>
      </p:sp>
      <p:sp>
        <p:nvSpPr>
          <p:cNvPr id="11" name="TextBox 10"/>
          <p:cNvSpPr txBox="1"/>
          <p:nvPr/>
        </p:nvSpPr>
        <p:spPr>
          <a:xfrm>
            <a:off x="7668344" y="3789040"/>
            <a:ext cx="1296144" cy="369332"/>
          </a:xfrm>
          <a:prstGeom prst="rect">
            <a:avLst/>
          </a:prstGeom>
          <a:noFill/>
        </p:spPr>
        <p:txBody>
          <a:bodyPr wrap="square" rtlCol="1">
            <a:spAutoFit/>
          </a:bodyPr>
          <a:lstStyle/>
          <a:p>
            <a:r>
              <a:rPr lang="he-IL" dirty="0" smtClean="0"/>
              <a:t>לא רשמי</a:t>
            </a:r>
            <a:endParaRPr lang="he-IL" dirty="0"/>
          </a:p>
        </p:txBody>
      </p:sp>
      <p:sp>
        <p:nvSpPr>
          <p:cNvPr id="12" name="מלבן מעוגל 11"/>
          <p:cNvSpPr/>
          <p:nvPr/>
        </p:nvSpPr>
        <p:spPr>
          <a:xfrm>
            <a:off x="1835696" y="3832612"/>
            <a:ext cx="2088232" cy="1490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p:cNvSpPr txBox="1"/>
          <p:nvPr/>
        </p:nvSpPr>
        <p:spPr>
          <a:xfrm>
            <a:off x="1763688" y="4098949"/>
            <a:ext cx="2088232" cy="830997"/>
          </a:xfrm>
          <a:prstGeom prst="rect">
            <a:avLst/>
          </a:prstGeom>
          <a:noFill/>
        </p:spPr>
        <p:txBody>
          <a:bodyPr wrap="square" rtlCol="1">
            <a:spAutoFit/>
          </a:bodyPr>
          <a:lstStyle/>
          <a:p>
            <a:pPr algn="ctr"/>
            <a:r>
              <a:rPr lang="he-IL" sz="2400" dirty="0" smtClean="0">
                <a:solidFill>
                  <a:schemeClr val="bg1"/>
                </a:solidFill>
              </a:rPr>
              <a:t>כלכלה מוכוונת למיקסום רווחים</a:t>
            </a:r>
            <a:endParaRPr lang="he-IL" sz="2400" dirty="0">
              <a:solidFill>
                <a:schemeClr val="bg1"/>
              </a:solidFill>
            </a:endParaRPr>
          </a:p>
        </p:txBody>
      </p:sp>
      <p:sp>
        <p:nvSpPr>
          <p:cNvPr id="14" name="מלבן מעוגל 13"/>
          <p:cNvSpPr/>
          <p:nvPr/>
        </p:nvSpPr>
        <p:spPr>
          <a:xfrm>
            <a:off x="5135461" y="1825716"/>
            <a:ext cx="2016224" cy="1555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p:cNvSpPr txBox="1"/>
          <p:nvPr/>
        </p:nvSpPr>
        <p:spPr>
          <a:xfrm>
            <a:off x="5279477" y="2027433"/>
            <a:ext cx="1728192" cy="1200329"/>
          </a:xfrm>
          <a:prstGeom prst="rect">
            <a:avLst/>
          </a:prstGeom>
          <a:noFill/>
        </p:spPr>
        <p:txBody>
          <a:bodyPr wrap="square" rtlCol="1">
            <a:spAutoFit/>
          </a:bodyPr>
          <a:lstStyle/>
          <a:p>
            <a:r>
              <a:rPr lang="he-IL" sz="2400" dirty="0" smtClean="0">
                <a:solidFill>
                  <a:schemeClr val="bg1"/>
                </a:solidFill>
              </a:rPr>
              <a:t>משפחה</a:t>
            </a:r>
          </a:p>
          <a:p>
            <a:r>
              <a:rPr lang="he-IL" sz="2400" dirty="0">
                <a:solidFill>
                  <a:schemeClr val="bg1"/>
                </a:solidFill>
              </a:rPr>
              <a:t> </a:t>
            </a:r>
            <a:r>
              <a:rPr lang="he-IL" sz="2400" dirty="0" smtClean="0">
                <a:solidFill>
                  <a:schemeClr val="bg1"/>
                </a:solidFill>
              </a:rPr>
              <a:t>  חברים</a:t>
            </a:r>
          </a:p>
          <a:p>
            <a:r>
              <a:rPr lang="he-IL" sz="2400" dirty="0">
                <a:solidFill>
                  <a:schemeClr val="bg1"/>
                </a:solidFill>
              </a:rPr>
              <a:t> </a:t>
            </a:r>
            <a:r>
              <a:rPr lang="he-IL" sz="2400" dirty="0" smtClean="0">
                <a:solidFill>
                  <a:schemeClr val="bg1"/>
                </a:solidFill>
              </a:rPr>
              <a:t>     קהילה</a:t>
            </a:r>
            <a:endParaRPr lang="he-IL" sz="2400" dirty="0">
              <a:solidFill>
                <a:schemeClr val="bg1"/>
              </a:solidFill>
            </a:endParaRPr>
          </a:p>
        </p:txBody>
      </p:sp>
      <p:sp>
        <p:nvSpPr>
          <p:cNvPr id="17" name="מלבן מעוגל 16"/>
          <p:cNvSpPr/>
          <p:nvPr/>
        </p:nvSpPr>
        <p:spPr>
          <a:xfrm>
            <a:off x="1871700" y="1808664"/>
            <a:ext cx="2016224" cy="1589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מעוגל 17"/>
          <p:cNvSpPr/>
          <p:nvPr/>
        </p:nvSpPr>
        <p:spPr>
          <a:xfrm>
            <a:off x="5149133" y="3832611"/>
            <a:ext cx="2134197" cy="1490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TextBox 18"/>
          <p:cNvSpPr txBox="1"/>
          <p:nvPr/>
        </p:nvSpPr>
        <p:spPr>
          <a:xfrm>
            <a:off x="5352135" y="4101189"/>
            <a:ext cx="1728192" cy="830997"/>
          </a:xfrm>
          <a:prstGeom prst="rect">
            <a:avLst/>
          </a:prstGeom>
          <a:noFill/>
        </p:spPr>
        <p:txBody>
          <a:bodyPr wrap="square" rtlCol="1">
            <a:spAutoFit/>
          </a:bodyPr>
          <a:lstStyle/>
          <a:p>
            <a:pPr algn="ctr"/>
            <a:r>
              <a:rPr lang="he-IL" sz="2400" dirty="0" smtClean="0">
                <a:solidFill>
                  <a:schemeClr val="bg1"/>
                </a:solidFill>
              </a:rPr>
              <a:t>אין אמון</a:t>
            </a:r>
          </a:p>
          <a:p>
            <a:pPr algn="ctr"/>
            <a:r>
              <a:rPr lang="he-IL" sz="2400" dirty="0" smtClean="0">
                <a:solidFill>
                  <a:schemeClr val="bg1"/>
                </a:solidFill>
              </a:rPr>
              <a:t>אין חליפין</a:t>
            </a:r>
            <a:endParaRPr lang="he-IL" sz="2400" dirty="0">
              <a:solidFill>
                <a:schemeClr val="bg1"/>
              </a:solidFill>
            </a:endParaRPr>
          </a:p>
        </p:txBody>
      </p:sp>
      <p:sp>
        <p:nvSpPr>
          <p:cNvPr id="20" name="TextBox 19"/>
          <p:cNvSpPr txBox="1"/>
          <p:nvPr/>
        </p:nvSpPr>
        <p:spPr>
          <a:xfrm>
            <a:off x="2015716" y="2187999"/>
            <a:ext cx="1728192" cy="830997"/>
          </a:xfrm>
          <a:prstGeom prst="rect">
            <a:avLst/>
          </a:prstGeom>
          <a:noFill/>
        </p:spPr>
        <p:txBody>
          <a:bodyPr wrap="square" rtlCol="1">
            <a:spAutoFit/>
          </a:bodyPr>
          <a:lstStyle/>
          <a:p>
            <a:pPr algn="ctr"/>
            <a:r>
              <a:rPr lang="he-IL" sz="2400" dirty="0" smtClean="0">
                <a:solidFill>
                  <a:schemeClr val="bg1"/>
                </a:solidFill>
              </a:rPr>
              <a:t>כלכלה </a:t>
            </a:r>
          </a:p>
          <a:p>
            <a:pPr algn="ctr"/>
            <a:r>
              <a:rPr lang="he-IL" sz="2400" dirty="0" smtClean="0">
                <a:solidFill>
                  <a:schemeClr val="bg1"/>
                </a:solidFill>
              </a:rPr>
              <a:t>מקיימת</a:t>
            </a:r>
            <a:endParaRPr lang="he-IL" sz="2400" dirty="0">
              <a:solidFill>
                <a:schemeClr val="bg1"/>
              </a:solidFill>
            </a:endParaRPr>
          </a:p>
        </p:txBody>
      </p:sp>
      <p:sp>
        <p:nvSpPr>
          <p:cNvPr id="2" name="TextBox 1"/>
          <p:cNvSpPr txBox="1"/>
          <p:nvPr/>
        </p:nvSpPr>
        <p:spPr>
          <a:xfrm>
            <a:off x="4572000" y="5986154"/>
            <a:ext cx="4032448" cy="646331"/>
          </a:xfrm>
          <a:prstGeom prst="rect">
            <a:avLst/>
          </a:prstGeom>
          <a:noFill/>
        </p:spPr>
        <p:txBody>
          <a:bodyPr wrap="square" rtlCol="1">
            <a:spAutoFit/>
          </a:bodyPr>
          <a:lstStyle/>
          <a:p>
            <a:r>
              <a:rPr lang="he-IL" dirty="0" smtClean="0"/>
              <a:t>יחסי חליפין (לרוב חד פעמיים) שנוטים לייצר מצבי סכום אפס</a:t>
            </a:r>
            <a:endParaRPr lang="he-IL" dirty="0"/>
          </a:p>
        </p:txBody>
      </p:sp>
      <p:sp>
        <p:nvSpPr>
          <p:cNvPr id="4" name="TextBox 3"/>
          <p:cNvSpPr txBox="1"/>
          <p:nvPr/>
        </p:nvSpPr>
        <p:spPr>
          <a:xfrm>
            <a:off x="2303748" y="999108"/>
            <a:ext cx="4392488" cy="646331"/>
          </a:xfrm>
          <a:prstGeom prst="rect">
            <a:avLst/>
          </a:prstGeom>
          <a:noFill/>
        </p:spPr>
        <p:txBody>
          <a:bodyPr wrap="square" rtlCol="1">
            <a:spAutoFit/>
          </a:bodyPr>
          <a:lstStyle/>
          <a:p>
            <a:r>
              <a:rPr lang="he-IL" dirty="0" smtClean="0"/>
              <a:t>יחסי חליפין (לרוב נשנים) שנוטים לייצר מצבי סכום חיובי</a:t>
            </a:r>
            <a:endParaRPr lang="he-IL" dirty="0"/>
          </a:p>
        </p:txBody>
      </p:sp>
    </p:spTree>
    <p:extLst>
      <p:ext uri="{BB962C8B-B14F-4D97-AF65-F5344CB8AC3E}">
        <p14:creationId xmlns:p14="http://schemas.microsoft.com/office/powerpoint/2010/main" val="328314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to="" calcmode="lin" valueType="num">
                                      <p:cBhvr>
                                        <p:cTn id="35" dur="1" fill="hold"/>
                                        <p:tgtEl>
                                          <p:spTgt spid="2"/>
                                        </p:tgtEl>
                                        <p:attrNameLst>
                                          <p:attrName/>
                                        </p:attrNameLst>
                                      </p:cBhvr>
                                    </p:anim>
                                  </p:childTnLst>
                                </p:cTn>
                              </p:par>
                              <p:par>
                                <p:cTn id="36" presetID="14" presetClass="entr" presetSubtype="1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6" grpId="0"/>
      <p:bldP spid="17" grpId="0" animBg="1"/>
      <p:bldP spid="18" grpId="0" animBg="1"/>
      <p:bldP spid="19" grpId="0"/>
      <p:bldP spid="20" grpId="0"/>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214282" y="1481328"/>
            <a:ext cx="8472518" cy="5376672"/>
          </a:xfrm>
        </p:spPr>
        <p:txBody>
          <a:bodyPr/>
          <a:lstStyle/>
          <a:p>
            <a:r>
              <a:rPr lang="he-IL" sz="2000" dirty="0" smtClean="0"/>
              <a:t>כלכלה סביבתית (</a:t>
            </a:r>
            <a:r>
              <a:rPr lang="en-US" sz="2000" dirty="0" smtClean="0"/>
              <a:t>Environmental Economics</a:t>
            </a:r>
            <a:r>
              <a:rPr lang="he-IL" sz="2000" dirty="0" smtClean="0"/>
              <a:t>)</a:t>
            </a:r>
          </a:p>
          <a:p>
            <a:endParaRPr lang="he-IL" dirty="0" smtClean="0"/>
          </a:p>
          <a:p>
            <a:endParaRPr lang="he-IL" dirty="0" smtClean="0"/>
          </a:p>
          <a:p>
            <a:endParaRPr lang="he-IL" dirty="0" smtClean="0"/>
          </a:p>
          <a:p>
            <a:endParaRPr lang="he-IL" dirty="0" smtClean="0"/>
          </a:p>
          <a:p>
            <a:pPr>
              <a:buNone/>
            </a:pPr>
            <a:endParaRPr lang="he-IL" dirty="0" smtClean="0"/>
          </a:p>
          <a:p>
            <a:r>
              <a:rPr lang="he-IL" sz="2000" dirty="0" smtClean="0"/>
              <a:t>כלכלה אקולוגית (</a:t>
            </a:r>
            <a:r>
              <a:rPr lang="en-US" sz="2000" dirty="0" smtClean="0"/>
              <a:t>Ecological Economics</a:t>
            </a:r>
            <a:r>
              <a:rPr lang="he-IL" sz="2000" dirty="0" smtClean="0"/>
              <a:t>)</a:t>
            </a:r>
          </a:p>
          <a:p>
            <a:endParaRPr lang="he-IL" dirty="0"/>
          </a:p>
        </p:txBody>
      </p:sp>
      <p:sp>
        <p:nvSpPr>
          <p:cNvPr id="3" name="כותרת 2"/>
          <p:cNvSpPr>
            <a:spLocks noGrp="1"/>
          </p:cNvSpPr>
          <p:nvPr>
            <p:ph type="title"/>
          </p:nvPr>
        </p:nvSpPr>
        <p:spPr>
          <a:xfrm>
            <a:off x="467544" y="188640"/>
            <a:ext cx="8229600" cy="1143000"/>
          </a:xfrm>
        </p:spPr>
        <p:txBody>
          <a:bodyPr>
            <a:normAutofit/>
          </a:bodyPr>
          <a:lstStyle/>
          <a:p>
            <a:pPr algn="r" rtl="0"/>
            <a:r>
              <a:rPr lang="he-IL" dirty="0" smtClean="0"/>
              <a:t>כלכלה סביבתית וכלכלה אקולוגית</a:t>
            </a:r>
            <a:endParaRPr lang="he-IL" dirty="0"/>
          </a:p>
        </p:txBody>
      </p:sp>
      <p:pic>
        <p:nvPicPr>
          <p:cNvPr id="5" name="תמונה 4" descr="ecological economics.gif"/>
          <p:cNvPicPr>
            <a:picLocks noChangeAspect="1"/>
          </p:cNvPicPr>
          <p:nvPr/>
        </p:nvPicPr>
        <p:blipFill>
          <a:blip r:embed="rId3"/>
          <a:stretch>
            <a:fillRect/>
          </a:stretch>
        </p:blipFill>
        <p:spPr>
          <a:xfrm>
            <a:off x="714348" y="4650938"/>
            <a:ext cx="3518531" cy="2207062"/>
          </a:xfrm>
          <a:prstGeom prst="rect">
            <a:avLst/>
          </a:prstGeom>
        </p:spPr>
      </p:pic>
      <p:pic>
        <p:nvPicPr>
          <p:cNvPr id="7" name="תמונה 6" descr="1.png"/>
          <p:cNvPicPr>
            <a:picLocks noChangeAspect="1"/>
          </p:cNvPicPr>
          <p:nvPr/>
        </p:nvPicPr>
        <p:blipFill>
          <a:blip r:embed="rId4"/>
          <a:stretch>
            <a:fillRect/>
          </a:stretch>
        </p:blipFill>
        <p:spPr>
          <a:xfrm>
            <a:off x="142848" y="1428736"/>
            <a:ext cx="3810000" cy="2857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to="" calcmode="lin" valueType="num">
                                      <p:cBhvr>
                                        <p:cTn id="11" dur="1" fill="hold"/>
                                        <p:tgtEl>
                                          <p:spTgt spid="2">
                                            <p:txEl>
                                              <p:pRg st="0" end="0"/>
                                            </p:txEl>
                                          </p:spTgt>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 to="" calcmode="lin" valueType="num">
                                      <p:cBhvr>
                                        <p:cTn id="16" dur="1" fill="hold"/>
                                        <p:tgtEl>
                                          <p:spTgt spid="2">
                                            <p:txEl>
                                              <p:pRg st="6" end="6"/>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to="" calcmode="lin" valueType="num">
                                      <p:cBhvr>
                                        <p:cTn id="19"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p:txBody>
          <a:bodyPr/>
          <a:lstStyle/>
          <a:p>
            <a:pPr algn="r"/>
            <a:r>
              <a:rPr lang="he-IL" dirty="0" smtClean="0">
                <a:hlinkClick r:id="rId4"/>
              </a:rPr>
              <a:t> כלכלה בפריזמה גלובלית</a:t>
            </a:r>
            <a:endParaRPr lang="he-IL" dirty="0"/>
          </a:p>
        </p:txBody>
      </p:sp>
      <p:pic>
        <p:nvPicPr>
          <p:cNvPr id="4" name="And now... It's Time for Planetary Economics.mp4">
            <a:hlinkClick r:id="" action="ppaction://media"/>
          </p:cNvPr>
          <p:cNvPicPr>
            <a:picLocks noGrp="1" noRot="1" noChangeAspect="1"/>
          </p:cNvPicPr>
          <p:nvPr>
            <p:ph idx="1"/>
            <a:videoFile r:link="rId1"/>
          </p:nvPr>
        </p:nvPicPr>
        <p:blipFill>
          <a:blip r:embed="rId5"/>
          <a:stretch>
            <a:fillRect/>
          </a:stretch>
        </p:blipFill>
        <p:spPr>
          <a:xfrm>
            <a:off x="642910" y="1571612"/>
            <a:ext cx="7929618" cy="435771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104296" y="2708920"/>
            <a:ext cx="321471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dirty="0" smtClean="0"/>
          </a:p>
          <a:p>
            <a:r>
              <a:rPr lang="he-IL" dirty="0" smtClean="0"/>
              <a:t>ניהול חליפין בשביל לספק צרכים</a:t>
            </a:r>
            <a:endParaRPr lang="en-US" dirty="0" smtClean="0"/>
          </a:p>
          <a:p>
            <a:endParaRPr lang="en-US" dirty="0" smtClean="0"/>
          </a:p>
        </p:txBody>
      </p:sp>
      <p:sp>
        <p:nvSpPr>
          <p:cNvPr id="5" name="מלבן 4"/>
          <p:cNvSpPr/>
          <p:nvPr/>
        </p:nvSpPr>
        <p:spPr>
          <a:xfrm>
            <a:off x="5252188" y="4344420"/>
            <a:ext cx="3214710"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u="sng" dirty="0" smtClean="0"/>
              <a:t>לא להכסיף:</a:t>
            </a:r>
            <a:endParaRPr lang="en-US" u="sng" dirty="0" smtClean="0"/>
          </a:p>
          <a:p>
            <a:r>
              <a:rPr lang="he-IL" dirty="0" smtClean="0"/>
              <a:t>חליפין לא רשמי </a:t>
            </a:r>
            <a:endParaRPr lang="en-US" dirty="0" smtClean="0"/>
          </a:p>
          <a:p>
            <a:r>
              <a:rPr lang="he-IL" dirty="0" smtClean="0"/>
              <a:t>ניהול טבע מוכוון אקולוגיה </a:t>
            </a:r>
          </a:p>
          <a:p>
            <a:r>
              <a:rPr lang="he-IL" dirty="0" smtClean="0"/>
              <a:t>דיון איכותי ולא כמותני</a:t>
            </a:r>
            <a:endParaRPr lang="en-US" dirty="0"/>
          </a:p>
        </p:txBody>
      </p:sp>
      <p:sp>
        <p:nvSpPr>
          <p:cNvPr id="6" name="מלבן 5"/>
          <p:cNvSpPr/>
          <p:nvPr/>
        </p:nvSpPr>
        <p:spPr>
          <a:xfrm>
            <a:off x="785786" y="4365104"/>
            <a:ext cx="3214710"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u="sng" dirty="0" smtClean="0"/>
              <a:t>הכספה:</a:t>
            </a:r>
            <a:endParaRPr lang="en-US" u="sng" dirty="0" smtClean="0"/>
          </a:p>
          <a:p>
            <a:r>
              <a:rPr lang="he-IL" dirty="0" smtClean="0"/>
              <a:t>חליפין רשמי</a:t>
            </a:r>
            <a:endParaRPr lang="en-US" dirty="0" smtClean="0"/>
          </a:p>
          <a:p>
            <a:r>
              <a:rPr lang="he-IL" dirty="0" smtClean="0"/>
              <a:t>הכספה של חלקים מהטבע </a:t>
            </a:r>
          </a:p>
          <a:p>
            <a:r>
              <a:rPr lang="he-IL" dirty="0" smtClean="0"/>
              <a:t>הכספה של הערכים והתרבות</a:t>
            </a:r>
            <a:endParaRPr lang="en-US" dirty="0"/>
          </a:p>
        </p:txBody>
      </p:sp>
      <p:sp>
        <p:nvSpPr>
          <p:cNvPr id="7" name="חץ למטה 6"/>
          <p:cNvSpPr/>
          <p:nvPr/>
        </p:nvSpPr>
        <p:spPr>
          <a:xfrm rot="18185123">
            <a:off x="5555258" y="3395444"/>
            <a:ext cx="173841"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למטה 7"/>
          <p:cNvSpPr/>
          <p:nvPr/>
        </p:nvSpPr>
        <p:spPr>
          <a:xfrm rot="2640600" flipH="1">
            <a:off x="3737915" y="3461853"/>
            <a:ext cx="207263" cy="791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כותרת 2"/>
          <p:cNvSpPr>
            <a:spLocks noGrp="1"/>
          </p:cNvSpPr>
          <p:nvPr>
            <p:ph type="title"/>
          </p:nvPr>
        </p:nvSpPr>
        <p:spPr>
          <a:xfrm>
            <a:off x="457200" y="0"/>
            <a:ext cx="8043890" cy="922114"/>
          </a:xfrm>
        </p:spPr>
        <p:txBody>
          <a:bodyPr/>
          <a:lstStyle/>
          <a:p>
            <a:pPr algn="ctr" rtl="0"/>
            <a:r>
              <a:rPr lang="he-IL" dirty="0" smtClean="0"/>
              <a:t>מגמות של חברה וכלכלה מקיימת</a:t>
            </a:r>
            <a:endParaRPr lang="he-IL" dirty="0"/>
          </a:p>
        </p:txBody>
      </p:sp>
      <p:sp>
        <p:nvSpPr>
          <p:cNvPr id="10" name="TextBox 9"/>
          <p:cNvSpPr txBox="1"/>
          <p:nvPr/>
        </p:nvSpPr>
        <p:spPr>
          <a:xfrm>
            <a:off x="785786" y="1196752"/>
            <a:ext cx="7699958" cy="1477328"/>
          </a:xfrm>
          <a:prstGeom prst="rect">
            <a:avLst/>
          </a:prstGeom>
          <a:noFill/>
        </p:spPr>
        <p:txBody>
          <a:bodyPr wrap="square" rtlCol="1">
            <a:spAutoFit/>
          </a:bodyPr>
          <a:lstStyle/>
          <a:p>
            <a:r>
              <a:rPr lang="he-IL" sz="2400" dirty="0"/>
              <a:t>1. שינוי המגמה של הפיכת האינטראקציות והחליפין הלא </a:t>
            </a:r>
            <a:r>
              <a:rPr lang="he-IL" sz="2400" dirty="0" smtClean="0"/>
              <a:t>רשמיים    לרשמיים, </a:t>
            </a:r>
            <a:r>
              <a:rPr lang="he-IL" sz="2400" dirty="0"/>
              <a:t>ובאופן כללי את ה"הכספה" של עוד ועוד חלקים מחיינו: תרבות, ערכים, טבע ועוד...</a:t>
            </a:r>
          </a:p>
          <a:p>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67544" y="1196752"/>
            <a:ext cx="8229600" cy="4525963"/>
          </a:xfrm>
        </p:spPr>
        <p:txBody>
          <a:bodyPr/>
          <a:lstStyle/>
          <a:p>
            <a:r>
              <a:rPr lang="he-IL" sz="2800" dirty="0" smtClean="0"/>
              <a:t>1</a:t>
            </a:r>
            <a:r>
              <a:rPr lang="he-IL" sz="2800" dirty="0"/>
              <a:t>. שינוי המגמה של הפיכת האינטראקציות והחליפין הלא </a:t>
            </a:r>
            <a:r>
              <a:rPr lang="he-IL" sz="2800" dirty="0" smtClean="0"/>
              <a:t>רשמיות לרשמיות</a:t>
            </a:r>
            <a:r>
              <a:rPr lang="he-IL" sz="2800" dirty="0"/>
              <a:t>, ובאופן כללי את ה"הכספה" של עוד ועוד חלקים מחיינו: תרבות, ערכים, טבע ועוד</a:t>
            </a:r>
            <a:r>
              <a:rPr lang="he-IL" sz="2800" dirty="0" smtClean="0"/>
              <a:t>...</a:t>
            </a:r>
          </a:p>
          <a:p>
            <a:endParaRPr lang="he-IL" sz="2800" dirty="0"/>
          </a:p>
          <a:p>
            <a:r>
              <a:rPr lang="he-IL" dirty="0" smtClean="0"/>
              <a:t>2. הגבלת השוק (המסחור) בקביעת המחירים של כסף, עבודה, ואדמה </a:t>
            </a:r>
            <a:r>
              <a:rPr lang="he-IL" dirty="0" err="1" smtClean="0"/>
              <a:t>ונגזרותיהם</a:t>
            </a:r>
            <a:r>
              <a:rPr lang="he-IL" dirty="0" smtClean="0"/>
              <a:t> (</a:t>
            </a:r>
            <a:r>
              <a:rPr lang="he-IL" dirty="0" err="1" smtClean="0"/>
              <a:t>פולאני</a:t>
            </a:r>
            <a:r>
              <a:rPr lang="he-IL" dirty="0" smtClean="0"/>
              <a:t>) ומציאת חלופות אחרות לניהול המשאבים (לדוגמא הניהול הקהילתי)</a:t>
            </a:r>
          </a:p>
          <a:p>
            <a:endParaRPr lang="he-IL" dirty="0"/>
          </a:p>
          <a:p>
            <a:endParaRPr lang="he-IL" dirty="0"/>
          </a:p>
        </p:txBody>
      </p:sp>
      <p:sp>
        <p:nvSpPr>
          <p:cNvPr id="5" name="כותרת 2"/>
          <p:cNvSpPr>
            <a:spLocks noGrp="1"/>
          </p:cNvSpPr>
          <p:nvPr>
            <p:ph type="title"/>
          </p:nvPr>
        </p:nvSpPr>
        <p:spPr>
          <a:xfrm>
            <a:off x="467544" y="14988"/>
            <a:ext cx="7992888" cy="821724"/>
          </a:xfrm>
        </p:spPr>
        <p:txBody>
          <a:bodyPr/>
          <a:lstStyle/>
          <a:p>
            <a:pPr algn="ctr" rtl="0"/>
            <a:r>
              <a:rPr lang="he-IL" dirty="0" smtClean="0"/>
              <a:t>מגמות של חברה וכלכלה מקיימת</a:t>
            </a:r>
            <a:endParaRPr lang="he-IL" dirty="0"/>
          </a:p>
        </p:txBody>
      </p:sp>
    </p:spTree>
    <p:extLst>
      <p:ext uri="{BB962C8B-B14F-4D97-AF65-F5344CB8AC3E}">
        <p14:creationId xmlns:p14="http://schemas.microsoft.com/office/powerpoint/2010/main" val="295441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dirty="0"/>
          </a:p>
        </p:txBody>
      </p:sp>
      <p:sp>
        <p:nvSpPr>
          <p:cNvPr id="3" name="כותרת 2"/>
          <p:cNvSpPr>
            <a:spLocks noGrp="1"/>
          </p:cNvSpPr>
          <p:nvPr>
            <p:ph type="title"/>
          </p:nvPr>
        </p:nvSpPr>
        <p:spPr>
          <a:xfrm>
            <a:off x="500035" y="1341"/>
            <a:ext cx="8229600" cy="1143000"/>
          </a:xfrm>
        </p:spPr>
        <p:txBody>
          <a:bodyPr/>
          <a:lstStyle/>
          <a:p>
            <a:pPr algn="r"/>
            <a:r>
              <a:rPr lang="he-IL" dirty="0" smtClean="0"/>
              <a:t>מגמות של חברה וכלכלה מקיימת</a:t>
            </a:r>
            <a:endParaRPr lang="he-IL" dirty="0"/>
          </a:p>
        </p:txBody>
      </p:sp>
      <p:sp>
        <p:nvSpPr>
          <p:cNvPr id="4" name="מלבן 3"/>
          <p:cNvSpPr/>
          <p:nvPr/>
        </p:nvSpPr>
        <p:spPr>
          <a:xfrm>
            <a:off x="2285984" y="1428736"/>
            <a:ext cx="321471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t>כיצד מחליטים על חלוקת המשאבים בחברה?</a:t>
            </a:r>
            <a:endParaRPr lang="en-US" dirty="0"/>
          </a:p>
        </p:txBody>
      </p:sp>
      <p:sp>
        <p:nvSpPr>
          <p:cNvPr id="5" name="מלבן 4"/>
          <p:cNvSpPr/>
          <p:nvPr/>
        </p:nvSpPr>
        <p:spPr>
          <a:xfrm>
            <a:off x="6715140" y="2428868"/>
            <a:ext cx="1071570" cy="571504"/>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t>הממשלה</a:t>
            </a:r>
            <a:endParaRPr lang="en-US" dirty="0"/>
          </a:p>
        </p:txBody>
      </p:sp>
      <p:sp>
        <p:nvSpPr>
          <p:cNvPr id="6" name="מלבן 5"/>
          <p:cNvSpPr/>
          <p:nvPr/>
        </p:nvSpPr>
        <p:spPr>
          <a:xfrm>
            <a:off x="500034" y="2428868"/>
            <a:ext cx="1285884" cy="500066"/>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t>השוק</a:t>
            </a:r>
            <a:endParaRPr lang="en-US" dirty="0"/>
          </a:p>
        </p:txBody>
      </p:sp>
      <p:sp>
        <p:nvSpPr>
          <p:cNvPr id="7" name="חץ למטה 6"/>
          <p:cNvSpPr/>
          <p:nvPr/>
        </p:nvSpPr>
        <p:spPr>
          <a:xfrm rot="18185123">
            <a:off x="5933301" y="1894643"/>
            <a:ext cx="173841" cy="785818"/>
          </a:xfrm>
          <a:prstGeom prst="down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למטה 7"/>
          <p:cNvSpPr/>
          <p:nvPr/>
        </p:nvSpPr>
        <p:spPr>
          <a:xfrm rot="2640600" flipH="1">
            <a:off x="1746201" y="1603863"/>
            <a:ext cx="207263" cy="791994"/>
          </a:xfrm>
          <a:prstGeom prst="down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3071802" y="2571744"/>
            <a:ext cx="3000396" cy="500066"/>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t>מחזיקי העניין</a:t>
            </a:r>
            <a:endParaRPr lang="en-US" dirty="0" smtClean="0"/>
          </a:p>
          <a:p>
            <a:r>
              <a:rPr lang="he-IL" dirty="0" smtClean="0"/>
              <a:t>ניהול קהילתי (</a:t>
            </a:r>
            <a:r>
              <a:rPr lang="en-US" dirty="0" smtClean="0"/>
              <a:t>commons</a:t>
            </a:r>
            <a:r>
              <a:rPr lang="he-IL" dirty="0" smtClean="0"/>
              <a:t>)                             </a:t>
            </a:r>
            <a:endParaRPr lang="en-US" dirty="0"/>
          </a:p>
        </p:txBody>
      </p:sp>
      <p:sp>
        <p:nvSpPr>
          <p:cNvPr id="12" name="מלבן 11"/>
          <p:cNvSpPr/>
          <p:nvPr/>
        </p:nvSpPr>
        <p:spPr>
          <a:xfrm>
            <a:off x="3357554" y="3929066"/>
            <a:ext cx="1643074" cy="5000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t>שוק מוגבל חלקית</a:t>
            </a:r>
            <a:endParaRPr lang="en-US" dirty="0"/>
          </a:p>
        </p:txBody>
      </p:sp>
      <p:sp>
        <p:nvSpPr>
          <p:cNvPr id="13" name="מלבן 12"/>
          <p:cNvSpPr/>
          <p:nvPr/>
        </p:nvSpPr>
        <p:spPr>
          <a:xfrm>
            <a:off x="500034" y="3857628"/>
            <a:ext cx="1643074" cy="5000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t>שוק ללא מגבלות*</a:t>
            </a:r>
            <a:endParaRPr lang="en-US" dirty="0"/>
          </a:p>
        </p:txBody>
      </p:sp>
      <p:sp>
        <p:nvSpPr>
          <p:cNvPr id="14" name="מלבן 13"/>
          <p:cNvSpPr/>
          <p:nvPr/>
        </p:nvSpPr>
        <p:spPr>
          <a:xfrm>
            <a:off x="6786578" y="4786322"/>
            <a:ext cx="1643074" cy="14287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t>מחירי מקסימום ומינימום נקבעים על חלק מהמשאבים שהוא כן "מנהל"      </a:t>
            </a:r>
            <a:endParaRPr lang="en-US" dirty="0"/>
          </a:p>
        </p:txBody>
      </p:sp>
      <p:sp>
        <p:nvSpPr>
          <p:cNvPr id="15" name="מלבן 14"/>
          <p:cNvSpPr/>
          <p:nvPr/>
        </p:nvSpPr>
        <p:spPr>
          <a:xfrm>
            <a:off x="1357290" y="4786322"/>
            <a:ext cx="1643074" cy="14287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t>חלק מהמחירים נקבעים בצורה חופשית על  חלק מהמשאבים שהשוק כן מנהל</a:t>
            </a:r>
            <a:endParaRPr lang="en-US" dirty="0"/>
          </a:p>
        </p:txBody>
      </p:sp>
      <p:sp>
        <p:nvSpPr>
          <p:cNvPr id="16" name="מלבן 15"/>
          <p:cNvSpPr/>
          <p:nvPr/>
        </p:nvSpPr>
        <p:spPr>
          <a:xfrm>
            <a:off x="3857620" y="5000636"/>
            <a:ext cx="2286016" cy="15716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smtClean="0"/>
              <a:t>האחוז המשאבים שהוא מנהל מוגבל</a:t>
            </a:r>
            <a:endParaRPr lang="en-US" dirty="0" smtClean="0"/>
          </a:p>
          <a:p>
            <a:r>
              <a:rPr lang="he-IL" dirty="0" smtClean="0"/>
              <a:t>מה שהשוק לא מנהל מנוהל ע"י הממשלה או הניהול הקהילתי</a:t>
            </a:r>
            <a:endParaRPr lang="en-US" dirty="0" smtClean="0"/>
          </a:p>
        </p:txBody>
      </p:sp>
      <p:sp>
        <p:nvSpPr>
          <p:cNvPr id="17" name="חץ למטה 16"/>
          <p:cNvSpPr/>
          <p:nvPr/>
        </p:nvSpPr>
        <p:spPr>
          <a:xfrm>
            <a:off x="3786182" y="2214554"/>
            <a:ext cx="439275" cy="309360"/>
          </a:xfrm>
          <a:prstGeom prst="down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חץ למטה 17"/>
          <p:cNvSpPr/>
          <p:nvPr/>
        </p:nvSpPr>
        <p:spPr>
          <a:xfrm rot="17358496">
            <a:off x="2140528" y="2554823"/>
            <a:ext cx="259437" cy="19105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חץ למטה 19"/>
          <p:cNvSpPr/>
          <p:nvPr/>
        </p:nvSpPr>
        <p:spPr>
          <a:xfrm>
            <a:off x="500035" y="3071810"/>
            <a:ext cx="357190" cy="642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חץ למטה 20"/>
          <p:cNvSpPr/>
          <p:nvPr/>
        </p:nvSpPr>
        <p:spPr>
          <a:xfrm>
            <a:off x="4286248" y="4572008"/>
            <a:ext cx="439275" cy="30936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חץ למטה 21"/>
          <p:cNvSpPr/>
          <p:nvPr/>
        </p:nvSpPr>
        <p:spPr>
          <a:xfrm rot="2737971">
            <a:off x="2925002" y="4101538"/>
            <a:ext cx="158639" cy="65534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חץ למטה 22"/>
          <p:cNvSpPr/>
          <p:nvPr/>
        </p:nvSpPr>
        <p:spPr>
          <a:xfrm rot="17639478">
            <a:off x="5775159" y="3778511"/>
            <a:ext cx="189146" cy="161013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למטה 23"/>
          <p:cNvSpPr/>
          <p:nvPr/>
        </p:nvSpPr>
        <p:spPr>
          <a:xfrm rot="10800000">
            <a:off x="5286379" y="3286124"/>
            <a:ext cx="296398" cy="1595244"/>
          </a:xfrm>
          <a:prstGeom prst="down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חץ למטה 24"/>
          <p:cNvSpPr/>
          <p:nvPr/>
        </p:nvSpPr>
        <p:spPr>
          <a:xfrm rot="1502898" flipV="1">
            <a:off x="6003910" y="2990853"/>
            <a:ext cx="355989" cy="1954913"/>
          </a:xfrm>
          <a:prstGeom prst="down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nodePh="1">
                                  <p:stCondLst>
                                    <p:cond delay="0"/>
                                  </p:stCondLst>
                                  <p:endCondLst>
                                    <p:cond evt="begin" delay="0">
                                      <p:tn val="52"/>
                                    </p:cond>
                                  </p:end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fade">
                                      <p:cBhvr>
                                        <p:cTn id="54" dur="500"/>
                                        <p:tgtEl>
                                          <p:spTgt spid="2">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r>
              <a:rPr lang="he-IL" dirty="0" smtClean="0"/>
              <a:t>היום:</a:t>
            </a:r>
          </a:p>
          <a:p>
            <a:r>
              <a:rPr lang="he-IL" dirty="0" smtClean="0"/>
              <a:t>יסודות בכלכלה מקיימת - השיטה הכלכלית כיום ואתגריה</a:t>
            </a:r>
          </a:p>
          <a:p>
            <a:endParaRPr lang="he-IL" dirty="0" smtClean="0"/>
          </a:p>
          <a:p>
            <a:r>
              <a:rPr lang="he-IL" dirty="0" smtClean="0"/>
              <a:t>במהלך הסמסטר:</a:t>
            </a:r>
          </a:p>
          <a:p>
            <a:r>
              <a:rPr lang="he-IL" dirty="0" smtClean="0"/>
              <a:t>כלים בכלכלה מקיימת –מגמות וכלים של שינוי</a:t>
            </a:r>
            <a:endParaRPr lang="he-IL" dirty="0"/>
          </a:p>
        </p:txBody>
      </p:sp>
      <p:sp>
        <p:nvSpPr>
          <p:cNvPr id="3" name="כותרת 2"/>
          <p:cNvSpPr>
            <a:spLocks noGrp="1"/>
          </p:cNvSpPr>
          <p:nvPr>
            <p:ph type="title"/>
          </p:nvPr>
        </p:nvSpPr>
        <p:spPr/>
        <p:txBody>
          <a:bodyPr/>
          <a:lstStyle/>
          <a:p>
            <a:pPr algn="r"/>
            <a:r>
              <a:rPr lang="he-IL" dirty="0" smtClean="0"/>
              <a:t>רעיון מארגן של ההרצאה</a:t>
            </a: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r>
              <a:rPr lang="he-IL" dirty="0" smtClean="0"/>
              <a:t>1</a:t>
            </a:r>
            <a:r>
              <a:rPr lang="he-IL" dirty="0"/>
              <a:t>. שינוי המגמה של הפיכת האינטראקציות והחליפין הלא </a:t>
            </a:r>
            <a:r>
              <a:rPr lang="he-IL" dirty="0" smtClean="0"/>
              <a:t>רשמיות לרשמיות</a:t>
            </a:r>
            <a:r>
              <a:rPr lang="he-IL" dirty="0"/>
              <a:t>, ובאופן כללי את ה"הכספה" של עוד ועוד חלקים מחיינו: תרבות, ערכים, טבע ועוד...</a:t>
            </a:r>
          </a:p>
          <a:p>
            <a:endParaRPr lang="he-IL" sz="2400" dirty="0"/>
          </a:p>
          <a:p>
            <a:r>
              <a:rPr lang="he-IL" dirty="0"/>
              <a:t>2. הגבלת השוק (המסחור) בקביעת המחירים של כסף, עבודה, ואדמה </a:t>
            </a:r>
            <a:r>
              <a:rPr lang="he-IL" dirty="0" err="1" smtClean="0"/>
              <a:t>וניגזרותיהם</a:t>
            </a:r>
            <a:r>
              <a:rPr lang="he-IL" dirty="0" smtClean="0"/>
              <a:t> </a:t>
            </a:r>
            <a:r>
              <a:rPr lang="he-IL" dirty="0"/>
              <a:t>(</a:t>
            </a:r>
            <a:r>
              <a:rPr lang="he-IL" dirty="0" err="1"/>
              <a:t>פולאני</a:t>
            </a:r>
            <a:r>
              <a:rPr lang="he-IL" dirty="0"/>
              <a:t>) ומציאת חלופות אחרות לניהול המשאבים לדוגמא הניהול הקהילתי</a:t>
            </a:r>
            <a:r>
              <a:rPr lang="he-IL" dirty="0" smtClean="0"/>
              <a:t>.</a:t>
            </a:r>
          </a:p>
          <a:p>
            <a:endParaRPr lang="he-IL" dirty="0"/>
          </a:p>
          <a:p>
            <a:r>
              <a:rPr lang="he-IL" dirty="0" smtClean="0"/>
              <a:t>3. </a:t>
            </a:r>
            <a:r>
              <a:rPr lang="he-IL" dirty="0"/>
              <a:t>הפיכת הכלכלה עצמה למקיימת יותר בין השאר דרך </a:t>
            </a:r>
            <a:r>
              <a:rPr lang="he-IL" dirty="0" err="1"/>
              <a:t>הפנתם</a:t>
            </a:r>
            <a:r>
              <a:rPr lang="he-IL" dirty="0"/>
              <a:t> של העלויות החיצוניות.</a:t>
            </a:r>
          </a:p>
          <a:p>
            <a:endParaRPr lang="he-IL" dirty="0"/>
          </a:p>
        </p:txBody>
      </p:sp>
      <p:sp>
        <p:nvSpPr>
          <p:cNvPr id="4" name="כותרת 2"/>
          <p:cNvSpPr>
            <a:spLocks noGrp="1"/>
          </p:cNvSpPr>
          <p:nvPr>
            <p:ph type="title"/>
          </p:nvPr>
        </p:nvSpPr>
        <p:spPr/>
        <p:txBody>
          <a:bodyPr/>
          <a:lstStyle/>
          <a:p>
            <a:pPr algn="r"/>
            <a:r>
              <a:rPr lang="he-IL" dirty="0"/>
              <a:t>מגמות של חברה וכלכלה מקיימת</a:t>
            </a:r>
          </a:p>
        </p:txBody>
      </p:sp>
    </p:spTree>
    <p:extLst>
      <p:ext uri="{BB962C8B-B14F-4D97-AF65-F5344CB8AC3E}">
        <p14:creationId xmlns:p14="http://schemas.microsoft.com/office/powerpoint/2010/main" val="116251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57200" y="1481328"/>
            <a:ext cx="8229600" cy="4948068"/>
          </a:xfrm>
        </p:spPr>
        <p:txBody>
          <a:bodyPr>
            <a:normAutofit/>
          </a:bodyPr>
          <a:lstStyle/>
          <a:p>
            <a:r>
              <a:rPr lang="en-US" dirty="0">
                <a:hlinkClick r:id="rId3"/>
              </a:rPr>
              <a:t>Changing the Goal</a:t>
            </a:r>
            <a:endParaRPr lang="he-IL" dirty="0"/>
          </a:p>
          <a:p>
            <a:pPr>
              <a:buNone/>
            </a:pPr>
            <a:endParaRPr lang="he-IL" dirty="0"/>
          </a:p>
          <a:p>
            <a:r>
              <a:rPr lang="he-IL" dirty="0" smtClean="0"/>
              <a:t>לספק את צרכי כולם במסגרת הגבולות האקולוגיים</a:t>
            </a:r>
          </a:p>
          <a:p>
            <a:r>
              <a:rPr lang="he-IL" dirty="0" smtClean="0"/>
              <a:t>שיפור </a:t>
            </a:r>
            <a:r>
              <a:rPr lang="he-IL" u="sng" dirty="0" smtClean="0"/>
              <a:t>איכות</a:t>
            </a:r>
            <a:r>
              <a:rPr lang="he-IL" dirty="0" smtClean="0"/>
              <a:t> החיים</a:t>
            </a:r>
          </a:p>
          <a:p>
            <a:r>
              <a:rPr lang="he-IL" dirty="0" smtClean="0"/>
              <a:t>יצירת מערכת כלכלית שמאפשרת שגשוג לסביבה, לאדם ולחברה</a:t>
            </a:r>
          </a:p>
          <a:p>
            <a:endParaRPr lang="he-IL" dirty="0" smtClean="0"/>
          </a:p>
        </p:txBody>
      </p:sp>
      <p:sp>
        <p:nvSpPr>
          <p:cNvPr id="3" name="כותרת 2"/>
          <p:cNvSpPr>
            <a:spLocks noGrp="1"/>
          </p:cNvSpPr>
          <p:nvPr>
            <p:ph type="title"/>
          </p:nvPr>
        </p:nvSpPr>
        <p:spPr/>
        <p:txBody>
          <a:bodyPr>
            <a:normAutofit/>
          </a:bodyPr>
          <a:lstStyle/>
          <a:p>
            <a:pPr algn="r"/>
            <a:r>
              <a:rPr lang="he-IL" dirty="0" smtClean="0"/>
              <a:t>מטרתה של הכלכלה המקיימת </a:t>
            </a: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467544" y="2060848"/>
            <a:ext cx="8229600" cy="2290266"/>
          </a:xfrm>
        </p:spPr>
        <p:txBody>
          <a:bodyPr>
            <a:normAutofit fontScale="90000"/>
          </a:bodyPr>
          <a:lstStyle/>
          <a:p>
            <a:pPr algn="ctr" rtl="0"/>
            <a:r>
              <a:rPr lang="he-IL" dirty="0" smtClean="0">
                <a:solidFill>
                  <a:srgbClr val="0070C0"/>
                </a:solidFill>
              </a:rPr>
              <a:t>שאלות?</a:t>
            </a:r>
            <a:r>
              <a:rPr lang="he-IL" dirty="0" smtClean="0"/>
              <a:t/>
            </a:r>
            <a:br>
              <a:rPr lang="he-IL" dirty="0" smtClean="0"/>
            </a:br>
            <a:r>
              <a:rPr lang="he-IL" dirty="0"/>
              <a:t/>
            </a:r>
            <a:br>
              <a:rPr lang="he-IL" dirty="0"/>
            </a:br>
            <a:r>
              <a:rPr lang="he-IL" dirty="0" smtClean="0">
                <a:solidFill>
                  <a:srgbClr val="FFFF00"/>
                </a:solidFill>
              </a:rPr>
              <a:t>הבהרות?</a:t>
            </a:r>
            <a:r>
              <a:rPr lang="he-IL" dirty="0" smtClean="0"/>
              <a:t/>
            </a:r>
            <a:br>
              <a:rPr lang="he-IL" dirty="0" smtClean="0"/>
            </a:br>
            <a:r>
              <a:rPr lang="he-IL" dirty="0"/>
              <a:t/>
            </a:r>
            <a:br>
              <a:rPr lang="he-IL" dirty="0"/>
            </a:br>
            <a:r>
              <a:rPr lang="he-IL" dirty="0" smtClean="0">
                <a:solidFill>
                  <a:srgbClr val="7030A0"/>
                </a:solidFill>
              </a:rPr>
              <a:t>הערות?</a:t>
            </a:r>
            <a:r>
              <a:rPr lang="en-US" dirty="0" smtClean="0">
                <a:solidFill>
                  <a:srgbClr val="7030A0"/>
                </a:solidFill>
              </a:rPr>
              <a:t/>
            </a:r>
            <a:br>
              <a:rPr lang="en-US" dirty="0" smtClean="0">
                <a:solidFill>
                  <a:srgbClr val="7030A0"/>
                </a:solidFill>
              </a:rPr>
            </a:br>
            <a:r>
              <a:rPr lang="en-US" dirty="0" smtClean="0"/>
              <a:t/>
            </a:r>
            <a:br>
              <a:rPr lang="en-US" dirty="0" smtClean="0"/>
            </a:br>
            <a:r>
              <a:rPr lang="he-IL" dirty="0" smtClean="0">
                <a:solidFill>
                  <a:srgbClr val="FF00FF"/>
                </a:solidFill>
              </a:rPr>
              <a:t>הארות?</a:t>
            </a:r>
            <a:r>
              <a:rPr lang="he-IL" dirty="0" smtClean="0"/>
              <a:t/>
            </a:r>
            <a:br>
              <a:rPr lang="he-IL" dirty="0" smtClean="0"/>
            </a:br>
            <a:r>
              <a:rPr lang="he-IL" dirty="0" smtClean="0"/>
              <a:t/>
            </a:r>
            <a:br>
              <a:rPr lang="he-IL" dirty="0" smtClean="0"/>
            </a:br>
            <a:r>
              <a:rPr lang="he-IL" dirty="0" smtClean="0">
                <a:solidFill>
                  <a:srgbClr val="00B050"/>
                </a:solidFill>
              </a:rPr>
              <a:t>הצעות?</a:t>
            </a:r>
            <a:r>
              <a:rPr lang="en-US" dirty="0" smtClean="0"/>
              <a:t/>
            </a:r>
            <a:br>
              <a:rPr lang="en-US" dirty="0" smtClean="0"/>
            </a:br>
            <a:r>
              <a:rPr lang="en-US" dirty="0" smtClean="0"/>
              <a:t/>
            </a:r>
            <a:br>
              <a:rPr lang="en-US" dirty="0" smtClean="0"/>
            </a:br>
            <a:r>
              <a:rPr lang="he-IL" dirty="0" smtClean="0">
                <a:solidFill>
                  <a:srgbClr val="FF0000"/>
                </a:solidFill>
              </a:rPr>
              <a:t>רגשות?</a:t>
            </a:r>
            <a:endParaRPr lang="he-IL" dirty="0">
              <a:solidFill>
                <a:srgbClr val="FF0000"/>
              </a:solidFill>
            </a:endParaRPr>
          </a:p>
        </p:txBody>
      </p:sp>
      <p:sp>
        <p:nvSpPr>
          <p:cNvPr id="5" name="אליפסה 4"/>
          <p:cNvSpPr/>
          <p:nvPr/>
        </p:nvSpPr>
        <p:spPr>
          <a:xfrm>
            <a:off x="6286512" y="2428868"/>
            <a:ext cx="2428892" cy="185738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solidFill>
                  <a:srgbClr val="FF0000"/>
                </a:solidFill>
              </a:rPr>
              <a:t>רגשות?</a:t>
            </a:r>
            <a:endParaRPr lang="he-IL" dirty="0"/>
          </a:p>
        </p:txBody>
      </p:sp>
      <p:sp>
        <p:nvSpPr>
          <p:cNvPr id="6" name="אליפסה 5"/>
          <p:cNvSpPr/>
          <p:nvPr/>
        </p:nvSpPr>
        <p:spPr>
          <a:xfrm>
            <a:off x="142844" y="2285992"/>
            <a:ext cx="2428892" cy="185738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solidFill>
                  <a:srgbClr val="00B050"/>
                </a:solidFill>
              </a:rPr>
              <a:t>הצעות?</a:t>
            </a:r>
            <a:endParaRPr lang="he-IL" dirty="0"/>
          </a:p>
        </p:txBody>
      </p:sp>
      <p:sp>
        <p:nvSpPr>
          <p:cNvPr id="7" name="אליפסה 6"/>
          <p:cNvSpPr/>
          <p:nvPr/>
        </p:nvSpPr>
        <p:spPr>
          <a:xfrm>
            <a:off x="285720" y="214290"/>
            <a:ext cx="2428892" cy="185738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solidFill>
                  <a:srgbClr val="FF00FF"/>
                </a:solidFill>
              </a:rPr>
              <a:t>הארות?</a:t>
            </a:r>
            <a:endParaRPr lang="he-IL" dirty="0"/>
          </a:p>
        </p:txBody>
      </p:sp>
      <p:sp>
        <p:nvSpPr>
          <p:cNvPr id="8" name="אליפסה 7"/>
          <p:cNvSpPr/>
          <p:nvPr/>
        </p:nvSpPr>
        <p:spPr>
          <a:xfrm>
            <a:off x="6286512" y="214290"/>
            <a:ext cx="2428892" cy="185738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solidFill>
                  <a:srgbClr val="0070C0"/>
                </a:solidFill>
              </a:rPr>
              <a:t>שאלות?</a:t>
            </a:r>
            <a:endParaRPr lang="he-IL" dirty="0"/>
          </a:p>
        </p:txBody>
      </p:sp>
      <p:sp>
        <p:nvSpPr>
          <p:cNvPr id="9" name="אליפסה 8"/>
          <p:cNvSpPr/>
          <p:nvPr/>
        </p:nvSpPr>
        <p:spPr>
          <a:xfrm>
            <a:off x="428596" y="4572008"/>
            <a:ext cx="2428892" cy="185738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solidFill>
                  <a:srgbClr val="7030A0"/>
                </a:solidFill>
              </a:rPr>
              <a:t>הערות?</a:t>
            </a:r>
            <a:endParaRPr lang="he-IL" dirty="0"/>
          </a:p>
        </p:txBody>
      </p:sp>
      <p:sp>
        <p:nvSpPr>
          <p:cNvPr id="10" name="אליפסה 9"/>
          <p:cNvSpPr/>
          <p:nvPr/>
        </p:nvSpPr>
        <p:spPr>
          <a:xfrm>
            <a:off x="6143636" y="4714884"/>
            <a:ext cx="2643206" cy="1857388"/>
          </a:xfrm>
          <a:prstGeom prst="ellipse">
            <a:avLst/>
          </a:prstGeom>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b="1" dirty="0" smtClean="0">
                <a:ln/>
                <a:solidFill>
                  <a:schemeClr val="accent3"/>
                </a:solidFill>
              </a:rPr>
              <a:t>הבהרות?</a:t>
            </a:r>
            <a:endParaRPr lang="he-IL" b="1" dirty="0">
              <a:ln/>
              <a:solidFill>
                <a:schemeClr val="accent3"/>
              </a:solidFill>
            </a:endParaRPr>
          </a:p>
        </p:txBody>
      </p:sp>
    </p:spTree>
    <p:extLst>
      <p:ext uri="{BB962C8B-B14F-4D97-AF65-F5344CB8AC3E}">
        <p14:creationId xmlns:p14="http://schemas.microsoft.com/office/powerpoint/2010/main" val="69005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24" presetClass="entr" presetSubtype="0" fill="hold" grpId="1"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to="" calcmode="lin" valueType="num">
                                      <p:cBhvr>
                                        <p:cTn id="31" dur="1" fill="hold"/>
                                        <p:tgtEl>
                                          <p:spTgt spid="9"/>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to="" calcmode="lin" valueType="num">
                                      <p:cBhvr>
                                        <p:cTn id="35"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r>
              <a:rPr lang="he-IL" dirty="0" smtClean="0"/>
              <a:t>מה דעתכם?</a:t>
            </a:r>
          </a:p>
          <a:p>
            <a:endParaRPr lang="he-IL" dirty="0" smtClean="0"/>
          </a:p>
          <a:p>
            <a:r>
              <a:rPr lang="he-IL" dirty="0" smtClean="0"/>
              <a:t>ההגדרה של </a:t>
            </a:r>
            <a:r>
              <a:rPr lang="he-IL" dirty="0" err="1" smtClean="0"/>
              <a:t>זנופון</a:t>
            </a:r>
            <a:endParaRPr lang="he-IL" dirty="0" smtClean="0"/>
          </a:p>
          <a:p>
            <a:endParaRPr lang="he-IL" dirty="0" smtClean="0"/>
          </a:p>
          <a:p>
            <a:r>
              <a:rPr lang="he-IL" dirty="0" smtClean="0"/>
              <a:t>מה בין ניהול משק בית לניהול כלכלה ברמת מדינה?</a:t>
            </a:r>
          </a:p>
        </p:txBody>
      </p:sp>
      <p:sp>
        <p:nvSpPr>
          <p:cNvPr id="3" name="כותרת 2"/>
          <p:cNvSpPr>
            <a:spLocks noGrp="1"/>
          </p:cNvSpPr>
          <p:nvPr>
            <p:ph type="title"/>
          </p:nvPr>
        </p:nvSpPr>
        <p:spPr/>
        <p:txBody>
          <a:bodyPr/>
          <a:lstStyle/>
          <a:p>
            <a:pPr algn="r" rtl="0"/>
            <a:r>
              <a:rPr lang="he-IL" dirty="0" smtClean="0"/>
              <a:t>מהי כלכלה?</a:t>
            </a:r>
            <a:endParaRPr lang="he-IL" dirty="0"/>
          </a:p>
        </p:txBody>
      </p:sp>
      <p:pic>
        <p:nvPicPr>
          <p:cNvPr id="1026" name="Picture 2" descr="C:\Users\haasa_000\Deskto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360" y="1772816"/>
            <a:ext cx="1026707"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asa_000\Deskt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900632"/>
            <a:ext cx="2160240" cy="21602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מחבר חץ ישר 4"/>
          <p:cNvCxnSpPr/>
          <p:nvPr/>
        </p:nvCxnSpPr>
        <p:spPr>
          <a:xfrm flipH="1">
            <a:off x="4056899" y="5119832"/>
            <a:ext cx="1512168"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haasa_000\Desktop\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772" y="4130001"/>
            <a:ext cx="3255082" cy="1819279"/>
          </a:xfrm>
          <a:prstGeom prst="rect">
            <a:avLst/>
          </a:prstGeom>
          <a:noFill/>
        </p:spPr>
      </p:pic>
    </p:spTree>
    <p:extLst>
      <p:ext uri="{BB962C8B-B14F-4D97-AF65-F5344CB8AC3E}">
        <p14:creationId xmlns:p14="http://schemas.microsoft.com/office/powerpoint/2010/main" val="2948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102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82750" y="601524"/>
            <a:ext cx="6736928" cy="646331"/>
          </a:xfrm>
          <a:prstGeom prst="rect">
            <a:avLst/>
          </a:prstGeom>
          <a:noFill/>
        </p:spPr>
        <p:txBody>
          <a:bodyPr wrap="square" rtlCol="1">
            <a:spAutoFit/>
          </a:bodyPr>
          <a:lstStyle/>
          <a:p>
            <a:r>
              <a:rPr lang="he-IL" sz="3600" b="1" dirty="0" smtClean="0"/>
              <a:t>מה כוללת הכלכלה המוניטרית? </a:t>
            </a:r>
            <a:endParaRPr lang="he-IL" sz="3600" b="1" dirty="0"/>
          </a:p>
        </p:txBody>
      </p:sp>
      <p:pic>
        <p:nvPicPr>
          <p:cNvPr id="8" name="Picture 2" descr="C:\Users\haasa_000\Desktop\circular01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213" b="-4866"/>
          <a:stretch/>
        </p:blipFill>
        <p:spPr bwMode="auto">
          <a:xfrm>
            <a:off x="1034720" y="1340768"/>
            <a:ext cx="688495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745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aasa_000\Desktop\circular011.jpg"/>
          <p:cNvPicPr>
            <a:picLocks noChangeAspect="1" noChangeArrowheads="1"/>
          </p:cNvPicPr>
          <p:nvPr/>
        </p:nvPicPr>
        <p:blipFill rotWithShape="1">
          <a:blip r:embed="rId3">
            <a:extLst>
              <a:ext uri="{28A0092B-C50C-407E-A947-70E740481C1C}">
                <a14:useLocalDpi xmlns:a14="http://schemas.microsoft.com/office/drawing/2010/main" val="0"/>
              </a:ext>
            </a:extLst>
          </a:blip>
          <a:srcRect t="12685"/>
          <a:stretch/>
        </p:blipFill>
        <p:spPr bwMode="auto">
          <a:xfrm>
            <a:off x="237740" y="476672"/>
            <a:ext cx="8222691" cy="37798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55564" y="476672"/>
            <a:ext cx="6736928" cy="646331"/>
          </a:xfrm>
          <a:prstGeom prst="rect">
            <a:avLst/>
          </a:prstGeom>
          <a:noFill/>
        </p:spPr>
        <p:txBody>
          <a:bodyPr wrap="square" rtlCol="1">
            <a:spAutoFit/>
          </a:bodyPr>
          <a:lstStyle/>
          <a:p>
            <a:r>
              <a:rPr lang="he-IL" sz="3600" b="1" dirty="0" smtClean="0"/>
              <a:t>מה חסר?</a:t>
            </a:r>
            <a:endParaRPr lang="he-IL" sz="3600" b="1" dirty="0"/>
          </a:p>
        </p:txBody>
      </p:sp>
      <p:sp>
        <p:nvSpPr>
          <p:cNvPr id="3" name="אליפסה 2"/>
          <p:cNvSpPr/>
          <p:nvPr/>
        </p:nvSpPr>
        <p:spPr>
          <a:xfrm>
            <a:off x="3218594" y="4219271"/>
            <a:ext cx="2664296" cy="4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3694019" y="4262559"/>
            <a:ext cx="1656184" cy="369332"/>
          </a:xfrm>
          <a:prstGeom prst="rect">
            <a:avLst/>
          </a:prstGeom>
          <a:noFill/>
        </p:spPr>
        <p:txBody>
          <a:bodyPr wrap="square" rtlCol="1">
            <a:spAutoFit/>
          </a:bodyPr>
          <a:lstStyle/>
          <a:p>
            <a:r>
              <a:rPr lang="en-US" dirty="0"/>
              <a:t>G</a:t>
            </a:r>
            <a:r>
              <a:rPr lang="en-US" dirty="0" smtClean="0"/>
              <a:t>overnment</a:t>
            </a:r>
            <a:endParaRPr lang="he-IL" dirty="0"/>
          </a:p>
        </p:txBody>
      </p:sp>
      <p:cxnSp>
        <p:nvCxnSpPr>
          <p:cNvPr id="14" name="מחבר מעוקל 13"/>
          <p:cNvCxnSpPr>
            <a:stCxn id="3" idx="6"/>
          </p:cNvCxnSpPr>
          <p:nvPr/>
        </p:nvCxnSpPr>
        <p:spPr>
          <a:xfrm flipV="1">
            <a:off x="5882890" y="3130524"/>
            <a:ext cx="792088" cy="1305547"/>
          </a:xfrm>
          <a:prstGeom prst="curvedConnector2">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מחבר מעוקל 15"/>
          <p:cNvCxnSpPr>
            <a:stCxn id="3" idx="2"/>
          </p:cNvCxnSpPr>
          <p:nvPr/>
        </p:nvCxnSpPr>
        <p:spPr>
          <a:xfrm rot="10800000">
            <a:off x="2642530" y="3130525"/>
            <a:ext cx="576064" cy="1305547"/>
          </a:xfrm>
          <a:prstGeom prst="curvedConnector2">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3399355"/>
            <a:ext cx="2239171" cy="369332"/>
          </a:xfrm>
          <a:prstGeom prst="rect">
            <a:avLst/>
          </a:prstGeom>
          <a:noFill/>
        </p:spPr>
        <p:txBody>
          <a:bodyPr wrap="square" rtlCol="1">
            <a:spAutoFit/>
          </a:bodyPr>
          <a:lstStyle/>
          <a:p>
            <a:pPr algn="l" rtl="0"/>
            <a:r>
              <a:rPr lang="en-US" dirty="0" smtClean="0">
                <a:solidFill>
                  <a:schemeClr val="accent1"/>
                </a:solidFill>
              </a:rPr>
              <a:t>Public economics</a:t>
            </a:r>
            <a:endParaRPr lang="he-IL" dirty="0">
              <a:solidFill>
                <a:schemeClr val="accent1"/>
              </a:solidFill>
            </a:endParaRPr>
          </a:p>
        </p:txBody>
      </p:sp>
      <p:sp>
        <p:nvSpPr>
          <p:cNvPr id="19" name="אליפסה 18"/>
          <p:cNvSpPr/>
          <p:nvPr/>
        </p:nvSpPr>
        <p:spPr>
          <a:xfrm>
            <a:off x="3220795" y="4916608"/>
            <a:ext cx="2664296" cy="433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אליפסה 19"/>
          <p:cNvSpPr/>
          <p:nvPr/>
        </p:nvSpPr>
        <p:spPr>
          <a:xfrm>
            <a:off x="3231380" y="5478423"/>
            <a:ext cx="2664296" cy="433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1" name="מחבר מעוקל 20"/>
          <p:cNvCxnSpPr/>
          <p:nvPr/>
        </p:nvCxnSpPr>
        <p:spPr>
          <a:xfrm rot="5400000" flipH="1" flipV="1">
            <a:off x="5364131" y="3693292"/>
            <a:ext cx="2002884" cy="877350"/>
          </a:xfrm>
          <a:prstGeom prst="curvedConnector3">
            <a:avLst>
              <a:gd name="adj1" fmla="val 195"/>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מחבר מעוקל 21"/>
          <p:cNvCxnSpPr/>
          <p:nvPr/>
        </p:nvCxnSpPr>
        <p:spPr>
          <a:xfrm rot="5400000" flipH="1" flipV="1">
            <a:off x="5226851" y="3830574"/>
            <a:ext cx="2565479" cy="1165383"/>
          </a:xfrm>
          <a:prstGeom prst="curvedConnector3">
            <a:avLst>
              <a:gd name="adj1" fmla="val 1397"/>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מחבר מעוקל 27"/>
          <p:cNvCxnSpPr/>
          <p:nvPr/>
        </p:nvCxnSpPr>
        <p:spPr>
          <a:xfrm rot="16200000" flipV="1">
            <a:off x="1927761" y="3807080"/>
            <a:ext cx="1865987" cy="720080"/>
          </a:xfrm>
          <a:prstGeom prst="curvedConnector3">
            <a:avLst>
              <a:gd name="adj1" fmla="val 996"/>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מחבר מעוקל 28"/>
          <p:cNvCxnSpPr/>
          <p:nvPr/>
        </p:nvCxnSpPr>
        <p:spPr>
          <a:xfrm rot="16200000" flipV="1">
            <a:off x="1468037" y="4046049"/>
            <a:ext cx="2426429" cy="871919"/>
          </a:xfrm>
          <a:prstGeom prst="curvedConnector3">
            <a:avLst>
              <a:gd name="adj1" fmla="val 324"/>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76879" y="4980876"/>
            <a:ext cx="1152128" cy="369332"/>
          </a:xfrm>
          <a:prstGeom prst="rect">
            <a:avLst/>
          </a:prstGeom>
          <a:noFill/>
        </p:spPr>
        <p:txBody>
          <a:bodyPr wrap="square" rtlCol="1">
            <a:spAutoFit/>
          </a:bodyPr>
          <a:lstStyle/>
          <a:p>
            <a:r>
              <a:rPr lang="en-US" dirty="0"/>
              <a:t>F</a:t>
            </a:r>
            <a:r>
              <a:rPr lang="en-US" dirty="0" smtClean="0"/>
              <a:t>inance</a:t>
            </a:r>
            <a:endParaRPr lang="he-IL" dirty="0"/>
          </a:p>
        </p:txBody>
      </p:sp>
      <p:sp>
        <p:nvSpPr>
          <p:cNvPr id="39" name="TextBox 38"/>
          <p:cNvSpPr txBox="1"/>
          <p:nvPr/>
        </p:nvSpPr>
        <p:spPr>
          <a:xfrm>
            <a:off x="4193958" y="5545087"/>
            <a:ext cx="828092" cy="369332"/>
          </a:xfrm>
          <a:prstGeom prst="rect">
            <a:avLst/>
          </a:prstGeom>
          <a:noFill/>
        </p:spPr>
        <p:txBody>
          <a:bodyPr wrap="square" rtlCol="1">
            <a:spAutoFit/>
          </a:bodyPr>
          <a:lstStyle/>
          <a:p>
            <a:r>
              <a:rPr lang="en-US" dirty="0"/>
              <a:t>T</a:t>
            </a:r>
            <a:r>
              <a:rPr lang="en-US" dirty="0" smtClean="0"/>
              <a:t>rade</a:t>
            </a:r>
            <a:endParaRPr lang="he-IL" dirty="0"/>
          </a:p>
        </p:txBody>
      </p:sp>
      <p:sp>
        <p:nvSpPr>
          <p:cNvPr id="40" name="TextBox 39"/>
          <p:cNvSpPr txBox="1"/>
          <p:nvPr/>
        </p:nvSpPr>
        <p:spPr>
          <a:xfrm>
            <a:off x="-92006" y="4055033"/>
            <a:ext cx="2448272" cy="369332"/>
          </a:xfrm>
          <a:prstGeom prst="rect">
            <a:avLst/>
          </a:prstGeom>
          <a:noFill/>
        </p:spPr>
        <p:txBody>
          <a:bodyPr wrap="square" rtlCol="1">
            <a:spAutoFit/>
          </a:bodyPr>
          <a:lstStyle/>
          <a:p>
            <a:pPr algn="l" rtl="0"/>
            <a:r>
              <a:rPr lang="en-US" dirty="0" smtClean="0">
                <a:solidFill>
                  <a:schemeClr val="accent2"/>
                </a:solidFill>
              </a:rPr>
              <a:t>Money and banking</a:t>
            </a:r>
            <a:endParaRPr lang="he-IL" dirty="0">
              <a:solidFill>
                <a:schemeClr val="accent2"/>
              </a:solidFill>
            </a:endParaRPr>
          </a:p>
        </p:txBody>
      </p:sp>
      <p:sp>
        <p:nvSpPr>
          <p:cNvPr id="41" name="TextBox 40"/>
          <p:cNvSpPr txBox="1"/>
          <p:nvPr/>
        </p:nvSpPr>
        <p:spPr>
          <a:xfrm>
            <a:off x="237741" y="4776948"/>
            <a:ext cx="1763688" cy="646331"/>
          </a:xfrm>
          <a:prstGeom prst="rect">
            <a:avLst/>
          </a:prstGeom>
          <a:noFill/>
        </p:spPr>
        <p:txBody>
          <a:bodyPr wrap="square" rtlCol="1">
            <a:spAutoFit/>
          </a:bodyPr>
          <a:lstStyle/>
          <a:p>
            <a:pPr algn="l" rtl="0"/>
            <a:r>
              <a:rPr lang="en-US" dirty="0" smtClean="0">
                <a:solidFill>
                  <a:srgbClr val="00B050"/>
                </a:solidFill>
              </a:rPr>
              <a:t>International </a:t>
            </a:r>
          </a:p>
          <a:p>
            <a:pPr algn="l" rtl="0"/>
            <a:r>
              <a:rPr lang="en-US" dirty="0" smtClean="0">
                <a:solidFill>
                  <a:srgbClr val="00B050"/>
                </a:solidFill>
              </a:rPr>
              <a:t>economics</a:t>
            </a:r>
            <a:endParaRPr lang="he-IL" dirty="0">
              <a:solidFill>
                <a:srgbClr val="00B050"/>
              </a:solidFill>
            </a:endParaRPr>
          </a:p>
        </p:txBody>
      </p:sp>
      <p:sp>
        <p:nvSpPr>
          <p:cNvPr id="36" name="TextBox 35"/>
          <p:cNvSpPr txBox="1"/>
          <p:nvPr/>
        </p:nvSpPr>
        <p:spPr>
          <a:xfrm>
            <a:off x="0" y="2276872"/>
            <a:ext cx="2264260" cy="369332"/>
          </a:xfrm>
          <a:prstGeom prst="rect">
            <a:avLst/>
          </a:prstGeom>
          <a:noFill/>
        </p:spPr>
        <p:txBody>
          <a:bodyPr wrap="square" rtlCol="1">
            <a:spAutoFit/>
          </a:bodyPr>
          <a:lstStyle/>
          <a:p>
            <a:pPr algn="l" rtl="0"/>
            <a:r>
              <a:rPr lang="en-US" dirty="0" smtClean="0"/>
              <a:t>Labor economics</a:t>
            </a:r>
            <a:endParaRPr lang="he-IL" dirty="0"/>
          </a:p>
        </p:txBody>
      </p:sp>
    </p:spTree>
    <p:extLst>
      <p:ext uri="{BB962C8B-B14F-4D97-AF65-F5344CB8AC3E}">
        <p14:creationId xmlns:p14="http://schemas.microsoft.com/office/powerpoint/2010/main" val="127770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to="" calcmode="lin" valueType="num">
                                      <p:cBhvr>
                                        <p:cTn id="51" dur="1" fill="hold"/>
                                        <p:tgtEl>
                                          <p:spTgt spid="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19" grpId="0" animBg="1"/>
      <p:bldP spid="19" grpId="1" animBg="1"/>
      <p:bldP spid="20" grpId="0" animBg="1"/>
      <p:bldP spid="38" grpId="0"/>
      <p:bldP spid="39" grpId="0"/>
      <p:bldP spid="40" grpId="0"/>
      <p:bldP spid="41"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362399" y="1268760"/>
            <a:ext cx="8229600" cy="4525963"/>
          </a:xfrm>
        </p:spPr>
        <p:txBody>
          <a:bodyPr/>
          <a:lstStyle/>
          <a:p>
            <a:pPr marL="109728" indent="0" algn="ctr">
              <a:buNone/>
            </a:pPr>
            <a:r>
              <a:rPr lang="he-IL" sz="3600" b="1" dirty="0" smtClean="0"/>
              <a:t>תמ"ג (</a:t>
            </a:r>
            <a:r>
              <a:rPr lang="en-US" sz="3600" b="1" dirty="0" smtClean="0"/>
              <a:t>GDP</a:t>
            </a:r>
            <a:r>
              <a:rPr lang="he-IL" sz="3600" b="1" dirty="0" smtClean="0"/>
              <a:t>)</a:t>
            </a:r>
          </a:p>
          <a:p>
            <a:pPr marL="109728" indent="0">
              <a:buNone/>
            </a:pPr>
            <a:endParaRPr lang="he-IL" sz="3600" b="1" dirty="0" smtClean="0"/>
          </a:p>
          <a:p>
            <a:pPr marL="109728" indent="0">
              <a:buNone/>
            </a:pPr>
            <a:endParaRPr lang="he-IL" sz="3600" b="1" dirty="0" smtClean="0"/>
          </a:p>
          <a:p>
            <a:pPr marL="109728" indent="0">
              <a:buNone/>
            </a:pPr>
            <a:endParaRPr lang="he-IL" sz="3600" b="1" dirty="0" smtClean="0"/>
          </a:p>
          <a:p>
            <a:pPr marL="109728" indent="0">
              <a:buNone/>
            </a:pPr>
            <a:endParaRPr lang="he-IL" sz="3600" b="1" dirty="0"/>
          </a:p>
          <a:p>
            <a:pPr marL="109728" indent="0">
              <a:buNone/>
            </a:pPr>
            <a:endParaRPr lang="he-IL" sz="2800" dirty="0" smtClean="0"/>
          </a:p>
          <a:p>
            <a:pPr marL="109728" indent="0">
              <a:buNone/>
            </a:pPr>
            <a:endParaRPr lang="he-IL" sz="2800" dirty="0"/>
          </a:p>
          <a:p>
            <a:pPr marL="109728" indent="0">
              <a:buNone/>
            </a:pPr>
            <a:r>
              <a:rPr lang="he-IL" sz="2800" dirty="0" smtClean="0"/>
              <a:t>מה הדברים שנמדדים (ולא נמדדים) תחת מדד </a:t>
            </a:r>
            <a:r>
              <a:rPr lang="he-IL" sz="2800" dirty="0" err="1" smtClean="0"/>
              <a:t>התמ"ג</a:t>
            </a:r>
            <a:r>
              <a:rPr lang="he-IL" sz="2800" dirty="0" smtClean="0"/>
              <a:t>?</a:t>
            </a:r>
          </a:p>
          <a:p>
            <a:pPr marL="109728" indent="0">
              <a:buNone/>
            </a:pPr>
            <a:endParaRPr lang="he-IL" sz="2400" dirty="0" smtClean="0"/>
          </a:p>
          <a:p>
            <a:pPr marL="109728" indent="0">
              <a:buNone/>
            </a:pPr>
            <a:endParaRPr lang="he-IL" sz="3200" dirty="0" smtClean="0"/>
          </a:p>
          <a:p>
            <a:endParaRPr lang="he-IL" sz="3600" dirty="0" smtClean="0"/>
          </a:p>
          <a:p>
            <a:endParaRPr lang="he-IL" dirty="0"/>
          </a:p>
        </p:txBody>
      </p:sp>
      <p:sp>
        <p:nvSpPr>
          <p:cNvPr id="3" name="כותרת 2"/>
          <p:cNvSpPr>
            <a:spLocks noGrp="1"/>
          </p:cNvSpPr>
          <p:nvPr>
            <p:ph type="title"/>
          </p:nvPr>
        </p:nvSpPr>
        <p:spPr>
          <a:xfrm>
            <a:off x="467544" y="116632"/>
            <a:ext cx="8229600" cy="792088"/>
          </a:xfrm>
        </p:spPr>
        <p:txBody>
          <a:bodyPr>
            <a:normAutofit fontScale="90000"/>
          </a:bodyPr>
          <a:lstStyle/>
          <a:p>
            <a:pPr algn="r"/>
            <a:r>
              <a:rPr lang="he-IL" dirty="0" smtClean="0"/>
              <a:t>מה משמעות החליפין בסחורות ושירותים?</a:t>
            </a:r>
            <a:endParaRPr lang="he-IL" dirty="0"/>
          </a:p>
        </p:txBody>
      </p:sp>
      <p:pic>
        <p:nvPicPr>
          <p:cNvPr id="4" name="Picture 2" descr="C:\Users\haasa_000\Desktop\circular01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213" b="-4866"/>
          <a:stretch/>
        </p:blipFill>
        <p:spPr bwMode="auto">
          <a:xfrm>
            <a:off x="1034720" y="2060848"/>
            <a:ext cx="6884958" cy="302604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מחבר חץ ישר 6"/>
          <p:cNvCxnSpPr/>
          <p:nvPr/>
        </p:nvCxnSpPr>
        <p:spPr>
          <a:xfrm flipH="1">
            <a:off x="5508104" y="2060848"/>
            <a:ext cx="1008112" cy="36004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7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 calcmode="lin" valueType="num">
                                      <p:cBhvr>
                                        <p:cTn id="22"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323528" y="404664"/>
            <a:ext cx="8507288" cy="692696"/>
          </a:xfrm>
        </p:spPr>
        <p:txBody>
          <a:bodyPr>
            <a:normAutofit fontScale="90000"/>
          </a:bodyPr>
          <a:lstStyle/>
          <a:p>
            <a:pPr algn="r"/>
            <a:r>
              <a:rPr lang="he-IL" dirty="0" smtClean="0"/>
              <a:t>מה ההשפעה של מעגל זה על החיים שלנו?</a:t>
            </a:r>
            <a:endParaRPr lang="he-IL" dirty="0"/>
          </a:p>
        </p:txBody>
      </p:sp>
      <p:pic>
        <p:nvPicPr>
          <p:cNvPr id="5" name="Picture 2" descr="C:\Users\haasa_000\Desktop\circular01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213" b="-4866"/>
          <a:stretch/>
        </p:blipFill>
        <p:spPr bwMode="auto">
          <a:xfrm>
            <a:off x="3635897" y="2010849"/>
            <a:ext cx="5368896" cy="3275540"/>
          </a:xfrm>
          <a:prstGeom prst="rect">
            <a:avLst/>
          </a:prstGeom>
          <a:noFill/>
          <a:extLst>
            <a:ext uri="{909E8E84-426E-40DD-AFC4-6F175D3DCCD1}">
              <a14:hiddenFill xmlns:a14="http://schemas.microsoft.com/office/drawing/2010/main">
                <a:solidFill>
                  <a:srgbClr val="FFFFFF"/>
                </a:solidFill>
              </a14:hiddenFill>
            </a:ext>
          </a:extLst>
        </p:spPr>
      </p:pic>
      <p:sp>
        <p:nvSpPr>
          <p:cNvPr id="6" name="חץ שמאלה 5"/>
          <p:cNvSpPr/>
          <p:nvPr/>
        </p:nvSpPr>
        <p:spPr>
          <a:xfrm>
            <a:off x="3635897" y="2575906"/>
            <a:ext cx="1643074" cy="142876"/>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1303144" y="2142720"/>
            <a:ext cx="2062012" cy="17903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dirty="0" smtClean="0">
                <a:solidFill>
                  <a:srgbClr val="92D050"/>
                </a:solidFill>
              </a:rPr>
              <a:t>$$$</a:t>
            </a:r>
          </a:p>
          <a:p>
            <a:pPr algn="ctr"/>
            <a:r>
              <a:rPr lang="he-IL" sz="2400" dirty="0" smtClean="0">
                <a:solidFill>
                  <a:srgbClr val="00B0F0"/>
                </a:solidFill>
              </a:rPr>
              <a:t>???</a:t>
            </a:r>
            <a:endParaRPr lang="he-IL" sz="2400" dirty="0">
              <a:solidFill>
                <a:srgbClr val="00B0F0"/>
              </a:solidFill>
            </a:endParaRPr>
          </a:p>
        </p:txBody>
      </p:sp>
      <p:pic>
        <p:nvPicPr>
          <p:cNvPr id="2050" name="Picture 2" descr="C:\Users\haasa_000\Deskto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144" y="2214349"/>
            <a:ext cx="1958901" cy="16470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aasa_000\Desktop\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144" y="2224476"/>
            <a:ext cx="1958901" cy="16383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aasa_000\Desktop\im00009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389" y="3695196"/>
            <a:ext cx="2215761" cy="159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4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4"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3347864" y="188640"/>
            <a:ext cx="4608512" cy="706090"/>
          </a:xfrm>
        </p:spPr>
        <p:txBody>
          <a:bodyPr>
            <a:noAutofit/>
          </a:bodyPr>
          <a:lstStyle/>
          <a:p>
            <a:pPr algn="ctr"/>
            <a:r>
              <a:rPr lang="he-IL" sz="5400" dirty="0" smtClean="0"/>
              <a:t>שיטת השוק</a:t>
            </a:r>
            <a:endParaRPr lang="he-IL" sz="5400" dirty="0"/>
          </a:p>
        </p:txBody>
      </p:sp>
      <p:pic>
        <p:nvPicPr>
          <p:cNvPr id="1026" name="Picture 2" descr="C:\Users\haasa_000\Desktop\im0000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880320" cy="2068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784" y="980728"/>
            <a:ext cx="6332187" cy="1384995"/>
          </a:xfrm>
          <a:prstGeom prst="rect">
            <a:avLst/>
          </a:prstGeom>
          <a:noFill/>
        </p:spPr>
        <p:txBody>
          <a:bodyPr wrap="square" rtlCol="1">
            <a:spAutoFit/>
          </a:bodyPr>
          <a:lstStyle/>
          <a:p>
            <a:r>
              <a:rPr lang="he-IL" sz="2800" b="1" dirty="0" smtClean="0"/>
              <a:t>כלכלת שוק – שיטה לחלוקת משאבים</a:t>
            </a:r>
          </a:p>
          <a:p>
            <a:pPr marL="514350" indent="-514350">
              <a:buAutoNum type="arabicPeriod"/>
            </a:pPr>
            <a:r>
              <a:rPr lang="he-IL" sz="2800" dirty="0" smtClean="0"/>
              <a:t>מי מחליט על המחיר?</a:t>
            </a:r>
          </a:p>
          <a:p>
            <a:r>
              <a:rPr lang="he-IL" sz="2800" dirty="0" smtClean="0"/>
              <a:t>2.  מה נסחר?</a:t>
            </a:r>
            <a:endParaRPr lang="he-IL" dirty="0"/>
          </a:p>
        </p:txBody>
      </p:sp>
      <p:pic>
        <p:nvPicPr>
          <p:cNvPr id="3074" name="Picture 2" descr="C:\Users\haasa_000\Desktop\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708920"/>
            <a:ext cx="3831705" cy="217301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aasa_000\Desktop\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843" y="2689323"/>
            <a:ext cx="2476175"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2" name="תמונה 11" descr="corporatocracy.jpg"/>
          <p:cNvPicPr>
            <a:picLocks noChangeAspect="1"/>
          </p:cNvPicPr>
          <p:nvPr/>
        </p:nvPicPr>
        <p:blipFill>
          <a:blip r:embed="rId6" cstate="print"/>
          <a:stretch>
            <a:fillRect/>
          </a:stretch>
        </p:blipFill>
        <p:spPr>
          <a:xfrm rot="20336664">
            <a:off x="478668" y="2937126"/>
            <a:ext cx="4062739" cy="2528730"/>
          </a:xfrm>
          <a:prstGeom prst="rect">
            <a:avLst/>
          </a:prstGeom>
        </p:spPr>
      </p:pic>
    </p:spTree>
    <p:extLst>
      <p:ext uri="{BB962C8B-B14F-4D97-AF65-F5344CB8AC3E}">
        <p14:creationId xmlns:p14="http://schemas.microsoft.com/office/powerpoint/2010/main" val="128831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childTnLst>
                                </p:cTn>
                              </p:par>
                              <p:par>
                                <p:cTn id="23" presetID="6" presetClass="emph" presetSubtype="0" fill="hold" nodeType="withEffect">
                                  <p:stCondLst>
                                    <p:cond delay="0"/>
                                  </p:stCondLst>
                                  <p:childTnLst>
                                    <p:animScale>
                                      <p:cBhvr>
                                        <p:cTn id="24" dur="2000" fill="hold"/>
                                        <p:tgtEl>
                                          <p:spTgt spid="3075"/>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07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074"/>
                                        </p:tgtEl>
                                        <p:attrNameLst>
                                          <p:attrName>style.visibility</p:attrName>
                                        </p:attrNameLst>
                                      </p:cBhvr>
                                      <p:to>
                                        <p:strVal val="hidden"/>
                                      </p:to>
                                    </p:set>
                                  </p:childTnLst>
                                </p:cTn>
                              </p:par>
                              <p:par>
                                <p:cTn id="33" presetID="24"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to="" calcmode="lin" valueType="num">
                                      <p:cBhvr>
                                        <p:cTn id="35" dur="1" fill="hold"/>
                                        <p:tgtEl>
                                          <p:spTgt spid="12"/>
                                        </p:tgtEl>
                                        <p:attrNameLst>
                                          <p:attrName/>
                                        </p:attrNameLst>
                                      </p:cBhvr>
                                    </p:anim>
                                  </p:childTnLst>
                                  <p:subTnLst>
                                    <p:set>
                                      <p:cBhvr override="childStyle">
                                        <p:cTn dur="1" fill="hold" display="0" masterRel="nextClick" afterEffect="1"/>
                                        <p:tgtEl>
                                          <p:spTgt spid="12"/>
                                        </p:tgtEl>
                                        <p:attrNameLst>
                                          <p:attrName>style.visibility</p:attrName>
                                        </p:attrNameLst>
                                      </p:cBhvr>
                                      <p:to>
                                        <p:strVal val="hidden"/>
                                      </p:to>
                                    </p:set>
                                  </p:sub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3347864" y="188640"/>
            <a:ext cx="4608512" cy="706090"/>
          </a:xfrm>
        </p:spPr>
        <p:txBody>
          <a:bodyPr>
            <a:noAutofit/>
          </a:bodyPr>
          <a:lstStyle/>
          <a:p>
            <a:pPr algn="ctr"/>
            <a:r>
              <a:rPr lang="he-IL" sz="5400" dirty="0" smtClean="0"/>
              <a:t>שיטת השוק</a:t>
            </a:r>
            <a:endParaRPr lang="he-IL" sz="5400" dirty="0"/>
          </a:p>
        </p:txBody>
      </p:sp>
      <p:pic>
        <p:nvPicPr>
          <p:cNvPr id="1026" name="Picture 2" descr="C:\Users\haasa_000\Desktop\im0000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880320" cy="2068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784" y="980728"/>
            <a:ext cx="6332187" cy="1384995"/>
          </a:xfrm>
          <a:prstGeom prst="rect">
            <a:avLst/>
          </a:prstGeom>
          <a:noFill/>
        </p:spPr>
        <p:txBody>
          <a:bodyPr wrap="square" rtlCol="1">
            <a:spAutoFit/>
          </a:bodyPr>
          <a:lstStyle/>
          <a:p>
            <a:r>
              <a:rPr lang="he-IL" sz="2800" b="1" dirty="0" smtClean="0"/>
              <a:t>כלכלת שוק – שיטה לחלוקת משאבים</a:t>
            </a:r>
          </a:p>
          <a:p>
            <a:endParaRPr lang="he-IL" sz="2800" b="1" dirty="0" smtClean="0"/>
          </a:p>
          <a:p>
            <a:r>
              <a:rPr lang="he-IL" sz="2800" dirty="0" smtClean="0"/>
              <a:t>2.  מה נסחר בשוק?</a:t>
            </a:r>
            <a:endParaRPr lang="he-IL" dirty="0"/>
          </a:p>
        </p:txBody>
      </p:sp>
      <p:pic>
        <p:nvPicPr>
          <p:cNvPr id="8" name="Picture 2" descr="C:\Users\haasa_000\Desktop\circular011.jpg"/>
          <p:cNvPicPr>
            <a:picLocks noChangeAspect="1" noChangeArrowheads="1"/>
          </p:cNvPicPr>
          <p:nvPr/>
        </p:nvPicPr>
        <p:blipFill rotWithShape="1">
          <a:blip r:embed="rId4">
            <a:extLst>
              <a:ext uri="{28A0092B-C50C-407E-A947-70E740481C1C}">
                <a14:useLocalDpi xmlns:a14="http://schemas.microsoft.com/office/drawing/2010/main" val="0"/>
              </a:ext>
            </a:extLst>
          </a:blip>
          <a:srcRect t="18213" b="-4866"/>
          <a:stretch/>
        </p:blipFill>
        <p:spPr bwMode="auto">
          <a:xfrm>
            <a:off x="1979712" y="2564904"/>
            <a:ext cx="6264696" cy="382206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מחבר חץ ישר 4"/>
          <p:cNvCxnSpPr/>
          <p:nvPr/>
        </p:nvCxnSpPr>
        <p:spPr>
          <a:xfrm>
            <a:off x="3611852" y="2924944"/>
            <a:ext cx="888140" cy="216024"/>
          </a:xfrm>
          <a:prstGeom prst="straightConnector1">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V="1">
            <a:off x="3563888" y="5658077"/>
            <a:ext cx="936104" cy="294374"/>
          </a:xfrm>
          <a:prstGeom prst="straightConnector1">
            <a:avLst/>
          </a:prstGeom>
          <a:ln w="63500">
            <a:solidFill>
              <a:srgbClr val="006C31"/>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V="1">
            <a:off x="2351712" y="5006834"/>
            <a:ext cx="2520280" cy="504056"/>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99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חבה">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רחבה">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רחבה">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67753</TotalTime>
  <Words>4879</Words>
  <Application>Microsoft Office PowerPoint</Application>
  <PresentationFormat>‫הצגה על המסך (4:3)</PresentationFormat>
  <Paragraphs>411</Paragraphs>
  <Slides>22</Slides>
  <Notes>20</Notes>
  <HiddenSlides>0</HiddenSlides>
  <MMClips>1</MMClips>
  <ScaleCrop>false</ScaleCrop>
  <HeadingPairs>
    <vt:vector size="4" baseType="variant">
      <vt:variant>
        <vt:lpstr>ערכת נושא</vt:lpstr>
      </vt:variant>
      <vt:variant>
        <vt:i4>1</vt:i4>
      </vt:variant>
      <vt:variant>
        <vt:lpstr>כותרות שקופיות</vt:lpstr>
      </vt:variant>
      <vt:variant>
        <vt:i4>22</vt:i4>
      </vt:variant>
    </vt:vector>
  </HeadingPairs>
  <TitlesOfParts>
    <vt:vector size="23" baseType="lpstr">
      <vt:lpstr>רחבה</vt:lpstr>
      <vt:lpstr>יסודות של כלכלה מקיימת</vt:lpstr>
      <vt:lpstr>רעיון מארגן של ההרצאה</vt:lpstr>
      <vt:lpstr>מהי כלכלה?</vt:lpstr>
      <vt:lpstr>מצגת של PowerPoint</vt:lpstr>
      <vt:lpstr>מצגת של PowerPoint</vt:lpstr>
      <vt:lpstr>מה משמעות החליפין בסחורות ושירותים?</vt:lpstr>
      <vt:lpstr>מה ההשפעה של מעגל זה על החיים שלנו?</vt:lpstr>
      <vt:lpstr>שיטת השוק</vt:lpstr>
      <vt:lpstr>שיטת השוק</vt:lpstr>
      <vt:lpstr>קארל פולאני</vt:lpstr>
      <vt:lpstr>מה לא נמצא במודל הכלכלי?</vt:lpstr>
      <vt:lpstr>מצגת של PowerPoint</vt:lpstr>
      <vt:lpstr>"הכספה" ו"המצרה"</vt:lpstr>
      <vt:lpstr>חליפין רשמי ולא רשמי</vt:lpstr>
      <vt:lpstr>כלכלה סביבתית וכלכלה אקולוגית</vt:lpstr>
      <vt:lpstr> כלכלה בפריזמה גלובלית</vt:lpstr>
      <vt:lpstr>מגמות של חברה וכלכלה מקיימת</vt:lpstr>
      <vt:lpstr>מגמות של חברה וכלכלה מקיימת</vt:lpstr>
      <vt:lpstr>מגמות של חברה וכלכלה מקיימת</vt:lpstr>
      <vt:lpstr>מגמות של חברה וכלכלה מקיימת</vt:lpstr>
      <vt:lpstr>מטרתה של הכלכלה המקיימת </vt:lpstr>
      <vt:lpstr>שאלות?  הבהרות?  הערות?  הארות?  הצעות?  רגשות?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יסודות של כלכלה חדשה/מקיימת</dc:title>
  <dc:creator>yuval_s</dc:creator>
  <cp:lastModifiedBy>yuval stav</cp:lastModifiedBy>
  <cp:revision>185</cp:revision>
  <dcterms:created xsi:type="dcterms:W3CDTF">2017-08-20T04:21:44Z</dcterms:created>
  <dcterms:modified xsi:type="dcterms:W3CDTF">2018-12-29T08:54:34Z</dcterms:modified>
</cp:coreProperties>
</file>