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9.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1"/>
  </p:notesMasterIdLst>
  <p:handoutMasterIdLst>
    <p:handoutMasterId r:id="rId12"/>
  </p:handoutMasterIdLst>
  <p:sldIdLst>
    <p:sldId id="256" r:id="rId2"/>
    <p:sldId id="333" r:id="rId3"/>
    <p:sldId id="335" r:id="rId4"/>
    <p:sldId id="346" r:id="rId5"/>
    <p:sldId id="344" r:id="rId6"/>
    <p:sldId id="336" r:id="rId7"/>
    <p:sldId id="337" r:id="rId8"/>
    <p:sldId id="343" r:id="rId9"/>
    <p:sldId id="338" r:id="rId10"/>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31"/>
    <a:srgbClr val="CC00CC"/>
    <a:srgbClr val="FF00FF"/>
    <a:srgbClr val="FF3399"/>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54448" autoAdjust="0"/>
  </p:normalViewPr>
  <p:slideViewPr>
    <p:cSldViewPr>
      <p:cViewPr varScale="1">
        <p:scale>
          <a:sx n="38" d="100"/>
          <a:sy n="38" d="100"/>
        </p:scale>
        <p:origin x="-2304" y="-10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C70954-5F1F-4C6D-8DF9-665A501DCD91}"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pPr rtl="1"/>
          <a:endParaRPr lang="he-IL"/>
        </a:p>
      </dgm:t>
    </dgm:pt>
    <dgm:pt modelId="{2DCF8A42-8E37-40F7-9613-A2C7546C3C9A}">
      <dgm:prSet phldrT="[טקסט]" custT="1"/>
      <dgm:spPr/>
      <dgm:t>
        <a:bodyPr/>
        <a:lstStyle/>
        <a:p>
          <a:pPr rtl="0"/>
          <a:r>
            <a:rPr lang="he-IL"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ביצועי </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ESG</a:t>
          </a:r>
          <a:endParaRPr lang="he-IL"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dgm:t>
    </dgm:pt>
    <dgm:pt modelId="{E001DF1A-3AF3-4102-9663-BBD5A2DD8A61}" type="parTrans" cxnId="{91195C96-9666-4602-91F0-D919207E7271}">
      <dgm:prSet/>
      <dgm:spPr/>
      <dgm:t>
        <a:bodyPr/>
        <a:lstStyle/>
        <a:p>
          <a:pPr rtl="1"/>
          <a:endParaRPr lang="he-IL"/>
        </a:p>
      </dgm:t>
    </dgm:pt>
    <dgm:pt modelId="{A001CB96-2F3D-42F6-95C3-8C9FF296955E}" type="sibTrans" cxnId="{91195C96-9666-4602-91F0-D919207E7271}">
      <dgm:prSet/>
      <dgm:spPr/>
      <dgm:t>
        <a:bodyPr/>
        <a:lstStyle/>
        <a:p>
          <a:pPr rtl="1"/>
          <a:endParaRPr lang="he-IL"/>
        </a:p>
      </dgm:t>
    </dgm:pt>
    <dgm:pt modelId="{C5A600B8-FB2F-4102-8611-D3F9D02D9A45}">
      <dgm:prSet phldrT="[טקסט]" phldr="1"/>
      <dgm:spPr/>
      <dgm:t>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dgm:t>
    </dgm:pt>
    <dgm:pt modelId="{8FFA2CD9-8BDA-45A0-9F36-53DA834CFCC1}" type="parTrans" cxnId="{C0816AF7-64F3-4678-9159-A097650C46F8}">
      <dgm:prSet/>
      <dgm:spPr/>
      <dgm:t>
        <a:bodyPr/>
        <a:lstStyle/>
        <a:p>
          <a:pPr rtl="1"/>
          <a:endParaRPr lang="he-IL"/>
        </a:p>
      </dgm:t>
    </dgm:pt>
    <dgm:pt modelId="{6B7220ED-A394-44C3-8A30-83B8E4F87D20}" type="sibTrans" cxnId="{C0816AF7-64F3-4678-9159-A097650C46F8}">
      <dgm:prSet/>
      <dgm:spPr/>
      <dgm:t>
        <a:bodyPr/>
        <a:lstStyle/>
        <a:p>
          <a:pPr rtl="1"/>
          <a:endParaRPr lang="he-IL"/>
        </a:p>
      </dgm:t>
    </dgm:pt>
    <dgm:pt modelId="{E35C59D3-7CD9-4FF6-87EB-157F7ADA7288}">
      <dgm:prSet phldrT="[טקסט]" custT="1"/>
      <dgm:spPr/>
      <dgm:t>
        <a:bodyPr/>
        <a:lstStyle/>
        <a:p>
          <a:pPr rtl="0"/>
          <a:r>
            <a:rPr lang="he-IL" sz="3600" b="1" dirty="0" smtClean="0">
              <a:solidFill>
                <a:srgbClr val="006C3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השקעה אחראית</a:t>
          </a:r>
          <a:endParaRPr lang="he-IL" sz="3600" b="1" dirty="0">
            <a:solidFill>
              <a:srgbClr val="006C3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dgm:t>
    </dgm:pt>
    <dgm:pt modelId="{E72195FC-0B87-453D-9104-18AF2A37E40A}" type="parTrans" cxnId="{B6E20E0C-3D46-4EBA-AAD7-0E51D8EE48B8}">
      <dgm:prSet/>
      <dgm:spPr/>
      <dgm:t>
        <a:bodyPr/>
        <a:lstStyle/>
        <a:p>
          <a:pPr rtl="1"/>
          <a:endParaRPr lang="he-IL"/>
        </a:p>
      </dgm:t>
    </dgm:pt>
    <dgm:pt modelId="{8FAD1288-5A9D-4024-9B6C-46A3939B8CE6}" type="sibTrans" cxnId="{B6E20E0C-3D46-4EBA-AAD7-0E51D8EE48B8}">
      <dgm:prSet/>
      <dgm:spPr/>
      <dgm:t>
        <a:bodyPr/>
        <a:lstStyle/>
        <a:p>
          <a:pPr rtl="1"/>
          <a:endParaRPr lang="he-IL"/>
        </a:p>
      </dgm:t>
    </dgm:pt>
    <dgm:pt modelId="{7433D226-1E73-4767-A66C-2ABE297B4F56}">
      <dgm:prSet phldrT="[טקסט]"/>
      <dgm:spPr/>
      <dgm:t>
        <a:bodyPr/>
        <a:lstStyle/>
        <a:p>
          <a:pPr rtl="0"/>
          <a:r>
            <a:rPr lang="he-IL" b="1" dirty="0" smtClean="0">
              <a:latin typeface="Tahoma" panose="020B0604030504040204" pitchFamily="34" charset="0"/>
              <a:ea typeface="Tahoma" panose="020B0604030504040204" pitchFamily="34" charset="0"/>
              <a:cs typeface="Tahoma" panose="020B0604030504040204" pitchFamily="34" charset="0"/>
            </a:rPr>
            <a:t> מידע עסקי</a:t>
          </a:r>
          <a:endParaRPr lang="he-IL" b="1" dirty="0">
            <a:latin typeface="Tahoma" panose="020B0604030504040204" pitchFamily="34" charset="0"/>
            <a:ea typeface="Tahoma" panose="020B0604030504040204" pitchFamily="34" charset="0"/>
            <a:cs typeface="Tahoma" panose="020B0604030504040204" pitchFamily="34" charset="0"/>
          </a:endParaRPr>
        </a:p>
      </dgm:t>
    </dgm:pt>
    <dgm:pt modelId="{1D61ECAE-598D-4DFE-9F7F-9BCB2B9A0EC6}" type="sibTrans" cxnId="{DACDB4E5-44E7-4021-9074-93663CB7FD34}">
      <dgm:prSet/>
      <dgm:spPr/>
      <dgm:t>
        <a:bodyPr/>
        <a:lstStyle/>
        <a:p>
          <a:pPr rtl="1"/>
          <a:endParaRPr lang="he-IL"/>
        </a:p>
      </dgm:t>
    </dgm:pt>
    <dgm:pt modelId="{F2E0D04D-652D-492A-AA9A-C81A4887699C}" type="parTrans" cxnId="{DACDB4E5-44E7-4021-9074-93663CB7FD34}">
      <dgm:prSet/>
      <dgm:spPr/>
      <dgm:t>
        <a:bodyPr/>
        <a:lstStyle/>
        <a:p>
          <a:pPr rtl="1"/>
          <a:endParaRPr lang="he-IL"/>
        </a:p>
      </dgm:t>
    </dgm:pt>
    <dgm:pt modelId="{D0E71860-AD76-4748-8F61-6C42E17E1F33}">
      <dgm:prSet phldrT="[טקסט]" custT="1"/>
      <dgm:spPr/>
      <dgm:t>
        <a:bodyPr/>
        <a:lstStyle/>
        <a:p>
          <a:pPr rtl="0"/>
          <a:r>
            <a:rPr lang="he-IL" sz="1600" b="1" dirty="0" smtClean="0">
              <a:latin typeface="Tahoma" panose="020B0604030504040204" pitchFamily="34" charset="0"/>
              <a:ea typeface="Tahoma" panose="020B0604030504040204" pitchFamily="34" charset="0"/>
              <a:cs typeface="Tahoma" panose="020B0604030504040204" pitchFamily="34" charset="0"/>
            </a:rPr>
            <a:t>מוצרים ושירותים </a:t>
          </a:r>
          <a:r>
            <a:rPr lang="he-IL" sz="1400" b="1" dirty="0" smtClean="0">
              <a:latin typeface="Tahoma" panose="020B0604030504040204" pitchFamily="34" charset="0"/>
              <a:ea typeface="Tahoma" panose="020B0604030504040204" pitchFamily="34" charset="0"/>
              <a:cs typeface="Tahoma" panose="020B0604030504040204" pitchFamily="34" charset="0"/>
            </a:rPr>
            <a:t>מקיימים</a:t>
          </a:r>
          <a:endParaRPr lang="he-IL" sz="1400" b="1" dirty="0">
            <a:latin typeface="Tahoma" panose="020B0604030504040204" pitchFamily="34" charset="0"/>
            <a:ea typeface="Tahoma" panose="020B0604030504040204" pitchFamily="34" charset="0"/>
            <a:cs typeface="Tahoma" panose="020B0604030504040204" pitchFamily="34" charset="0"/>
          </a:endParaRPr>
        </a:p>
      </dgm:t>
    </dgm:pt>
    <dgm:pt modelId="{969D7D78-F351-45C4-AFFA-31F99766730C}" type="parTrans" cxnId="{8339F803-AA59-4025-87C9-5AAD6DF02039}">
      <dgm:prSet/>
      <dgm:spPr/>
      <dgm:t>
        <a:bodyPr/>
        <a:lstStyle/>
        <a:p>
          <a:pPr rtl="1"/>
          <a:endParaRPr lang="he-IL"/>
        </a:p>
      </dgm:t>
    </dgm:pt>
    <dgm:pt modelId="{BDBB9D6D-D00B-4BE4-9E57-6ADC2A8DF470}" type="sibTrans" cxnId="{8339F803-AA59-4025-87C9-5AAD6DF02039}">
      <dgm:prSet/>
      <dgm:spPr/>
      <dgm:t>
        <a:bodyPr/>
        <a:lstStyle/>
        <a:p>
          <a:pPr rtl="1"/>
          <a:endParaRPr lang="he-IL"/>
        </a:p>
      </dgm:t>
    </dgm:pt>
    <dgm:pt modelId="{5E3AC6E3-4434-4423-A7EC-2ED856F7E7CB}" type="pres">
      <dgm:prSet presAssocID="{C2C70954-5F1F-4C6D-8DF9-665A501DCD91}" presName="Name0" presStyleCnt="0">
        <dgm:presLayoutVars>
          <dgm:chMax val="4"/>
          <dgm:resizeHandles val="exact"/>
        </dgm:presLayoutVars>
      </dgm:prSet>
      <dgm:spPr/>
      <dgm:t>
        <a:bodyPr/>
        <a:lstStyle/>
        <a:p>
          <a:pPr rtl="1"/>
          <a:endParaRPr lang="he-IL"/>
        </a:p>
      </dgm:t>
    </dgm:pt>
    <dgm:pt modelId="{D07F59D0-998B-45E5-966D-1CAF13ED8C68}" type="pres">
      <dgm:prSet presAssocID="{C2C70954-5F1F-4C6D-8DF9-665A501DCD91}" presName="ellipse" presStyleLbl="trBgShp" presStyleIdx="0" presStyleCnt="1"/>
      <dgm:spPr/>
    </dgm:pt>
    <dgm:pt modelId="{8F22A023-B3F3-4E8F-A5B5-008F8E917F4F}" type="pres">
      <dgm:prSet presAssocID="{C2C70954-5F1F-4C6D-8DF9-665A501DCD91}" presName="arrow1" presStyleLbl="fgShp" presStyleIdx="0" presStyleCnt="1" custLinFactNeighborX="10934" custLinFactNeighborY="19638"/>
      <dgm:spPr/>
    </dgm:pt>
    <dgm:pt modelId="{352C840E-D056-464E-9A17-22DCCA553B17}" type="pres">
      <dgm:prSet presAssocID="{C2C70954-5F1F-4C6D-8DF9-665A501DCD91}" presName="rectangle" presStyleLbl="revTx" presStyleIdx="0" presStyleCnt="1" custScaleX="143226" custLinFactNeighborX="1951" custLinFactNeighborY="21140">
        <dgm:presLayoutVars>
          <dgm:bulletEnabled val="1"/>
        </dgm:presLayoutVars>
      </dgm:prSet>
      <dgm:spPr/>
      <dgm:t>
        <a:bodyPr/>
        <a:lstStyle/>
        <a:p>
          <a:pPr rtl="1"/>
          <a:endParaRPr lang="he-IL"/>
        </a:p>
      </dgm:t>
    </dgm:pt>
    <dgm:pt modelId="{645C04A3-B14D-4C53-B870-7FC8464807E5}" type="pres">
      <dgm:prSet presAssocID="{D0E71860-AD76-4748-8F61-6C42E17E1F33}" presName="item1" presStyleLbl="node1" presStyleIdx="0" presStyleCnt="3">
        <dgm:presLayoutVars>
          <dgm:bulletEnabled val="1"/>
        </dgm:presLayoutVars>
      </dgm:prSet>
      <dgm:spPr/>
      <dgm:t>
        <a:bodyPr/>
        <a:lstStyle/>
        <a:p>
          <a:pPr rtl="1"/>
          <a:endParaRPr lang="he-IL"/>
        </a:p>
      </dgm:t>
    </dgm:pt>
    <dgm:pt modelId="{6BCE6B28-75A2-4D1C-B9E2-807996238165}" type="pres">
      <dgm:prSet presAssocID="{7433D226-1E73-4767-A66C-2ABE297B4F56}" presName="item2" presStyleLbl="node1" presStyleIdx="1" presStyleCnt="3" custScaleX="115273" custLinFactNeighborX="11976" custLinFactNeighborY="-17314">
        <dgm:presLayoutVars>
          <dgm:bulletEnabled val="1"/>
        </dgm:presLayoutVars>
      </dgm:prSet>
      <dgm:spPr/>
      <dgm:t>
        <a:bodyPr/>
        <a:lstStyle/>
        <a:p>
          <a:pPr rtl="1"/>
          <a:endParaRPr lang="he-IL"/>
        </a:p>
      </dgm:t>
    </dgm:pt>
    <dgm:pt modelId="{7501FA69-CAAC-4362-8340-76FECC63967D}" type="pres">
      <dgm:prSet presAssocID="{E35C59D3-7CD9-4FF6-87EB-157F7ADA7288}" presName="item3" presStyleLbl="node1" presStyleIdx="2" presStyleCnt="3" custLinFactNeighborX="23643" custLinFactNeighborY="787">
        <dgm:presLayoutVars>
          <dgm:bulletEnabled val="1"/>
        </dgm:presLayoutVars>
      </dgm:prSet>
      <dgm:spPr/>
      <dgm:t>
        <a:bodyPr/>
        <a:lstStyle/>
        <a:p>
          <a:pPr rtl="1"/>
          <a:endParaRPr lang="he-IL"/>
        </a:p>
      </dgm:t>
    </dgm:pt>
    <dgm:pt modelId="{7F68A927-FDA3-4C82-868F-F470C5E09DAC}" type="pres">
      <dgm:prSet presAssocID="{C2C70954-5F1F-4C6D-8DF9-665A501DCD91}" presName="funnel" presStyleLbl="trAlignAcc1" presStyleIdx="0" presStyleCnt="1" custLinFactNeighborX="3962" custLinFactNeighborY="-2000"/>
      <dgm:spPr>
        <a:solidFill>
          <a:schemeClr val="accent6">
            <a:lumMod val="40000"/>
            <a:lumOff val="60000"/>
            <a:alpha val="40000"/>
          </a:schemeClr>
        </a:solidFill>
      </dgm:spPr>
      <dgm:t>
        <a:bodyPr/>
        <a:lstStyle/>
        <a:p>
          <a:pPr rtl="1"/>
          <a:endParaRPr lang="he-IL"/>
        </a:p>
      </dgm:t>
    </dgm:pt>
  </dgm:ptLst>
  <dgm:cxnLst>
    <dgm:cxn modelId="{88E48B6F-8185-4A42-A7DE-64DF0C954C8E}" type="presOf" srcId="{D0E71860-AD76-4748-8F61-6C42E17E1F33}" destId="{6BCE6B28-75A2-4D1C-B9E2-807996238165}" srcOrd="0" destOrd="0" presId="urn:microsoft.com/office/officeart/2005/8/layout/funnel1"/>
    <dgm:cxn modelId="{6FB36F34-3D79-45DF-BE81-5E51CD1F32D1}" type="presOf" srcId="{2DCF8A42-8E37-40F7-9613-A2C7546C3C9A}" destId="{7501FA69-CAAC-4362-8340-76FECC63967D}" srcOrd="0" destOrd="0" presId="urn:microsoft.com/office/officeart/2005/8/layout/funnel1"/>
    <dgm:cxn modelId="{C0816AF7-64F3-4678-9159-A097650C46F8}" srcId="{C2C70954-5F1F-4C6D-8DF9-665A501DCD91}" destId="{C5A600B8-FB2F-4102-8611-D3F9D02D9A45}" srcOrd="4" destOrd="0" parTransId="{8FFA2CD9-8BDA-45A0-9F36-53DA834CFCC1}" sibTransId="{6B7220ED-A394-44C3-8A30-83B8E4F87D20}"/>
    <dgm:cxn modelId="{88F9173A-4E3B-41F5-AE79-208CCB5790B6}" type="presOf" srcId="{C2C70954-5F1F-4C6D-8DF9-665A501DCD91}" destId="{5E3AC6E3-4434-4423-A7EC-2ED856F7E7CB}" srcOrd="0" destOrd="0" presId="urn:microsoft.com/office/officeart/2005/8/layout/funnel1"/>
    <dgm:cxn modelId="{4E206ED1-E8CC-4D24-B3D7-62DB7B2DBE77}" type="presOf" srcId="{7433D226-1E73-4767-A66C-2ABE297B4F56}" destId="{645C04A3-B14D-4C53-B870-7FC8464807E5}" srcOrd="0" destOrd="0" presId="urn:microsoft.com/office/officeart/2005/8/layout/funnel1"/>
    <dgm:cxn modelId="{8339F803-AA59-4025-87C9-5AAD6DF02039}" srcId="{C2C70954-5F1F-4C6D-8DF9-665A501DCD91}" destId="{D0E71860-AD76-4748-8F61-6C42E17E1F33}" srcOrd="1" destOrd="0" parTransId="{969D7D78-F351-45C4-AFFA-31F99766730C}" sibTransId="{BDBB9D6D-D00B-4BE4-9E57-6ADC2A8DF470}"/>
    <dgm:cxn modelId="{DACDB4E5-44E7-4021-9074-93663CB7FD34}" srcId="{C2C70954-5F1F-4C6D-8DF9-665A501DCD91}" destId="{7433D226-1E73-4767-A66C-2ABE297B4F56}" srcOrd="2" destOrd="0" parTransId="{F2E0D04D-652D-492A-AA9A-C81A4887699C}" sibTransId="{1D61ECAE-598D-4DFE-9F7F-9BCB2B9A0EC6}"/>
    <dgm:cxn modelId="{7C9F1C31-4BDA-44F3-91C1-9730CE978B48}" type="presOf" srcId="{E35C59D3-7CD9-4FF6-87EB-157F7ADA7288}" destId="{352C840E-D056-464E-9A17-22DCCA553B17}" srcOrd="0" destOrd="0" presId="urn:microsoft.com/office/officeart/2005/8/layout/funnel1"/>
    <dgm:cxn modelId="{91195C96-9666-4602-91F0-D919207E7271}" srcId="{C2C70954-5F1F-4C6D-8DF9-665A501DCD91}" destId="{2DCF8A42-8E37-40F7-9613-A2C7546C3C9A}" srcOrd="0" destOrd="0" parTransId="{E001DF1A-3AF3-4102-9663-BBD5A2DD8A61}" sibTransId="{A001CB96-2F3D-42F6-95C3-8C9FF296955E}"/>
    <dgm:cxn modelId="{B6E20E0C-3D46-4EBA-AAD7-0E51D8EE48B8}" srcId="{C2C70954-5F1F-4C6D-8DF9-665A501DCD91}" destId="{E35C59D3-7CD9-4FF6-87EB-157F7ADA7288}" srcOrd="3" destOrd="0" parTransId="{E72195FC-0B87-453D-9104-18AF2A37E40A}" sibTransId="{8FAD1288-5A9D-4024-9B6C-46A3939B8CE6}"/>
    <dgm:cxn modelId="{6B43545B-F73C-4892-844D-D536F1D55BB0}" type="presParOf" srcId="{5E3AC6E3-4434-4423-A7EC-2ED856F7E7CB}" destId="{D07F59D0-998B-45E5-966D-1CAF13ED8C68}" srcOrd="0" destOrd="0" presId="urn:microsoft.com/office/officeart/2005/8/layout/funnel1"/>
    <dgm:cxn modelId="{5352E29F-9BAB-4181-9B1D-CFEDD853D7FE}" type="presParOf" srcId="{5E3AC6E3-4434-4423-A7EC-2ED856F7E7CB}" destId="{8F22A023-B3F3-4E8F-A5B5-008F8E917F4F}" srcOrd="1" destOrd="0" presId="urn:microsoft.com/office/officeart/2005/8/layout/funnel1"/>
    <dgm:cxn modelId="{85463B3C-8203-4960-A066-6416AE58CB5C}" type="presParOf" srcId="{5E3AC6E3-4434-4423-A7EC-2ED856F7E7CB}" destId="{352C840E-D056-464E-9A17-22DCCA553B17}" srcOrd="2" destOrd="0" presId="urn:microsoft.com/office/officeart/2005/8/layout/funnel1"/>
    <dgm:cxn modelId="{7E2B0178-90EB-43F3-B752-6A51DF4000F5}" type="presParOf" srcId="{5E3AC6E3-4434-4423-A7EC-2ED856F7E7CB}" destId="{645C04A3-B14D-4C53-B870-7FC8464807E5}" srcOrd="3" destOrd="0" presId="urn:microsoft.com/office/officeart/2005/8/layout/funnel1"/>
    <dgm:cxn modelId="{0E8EB353-6305-4B80-8897-4D3492D454F0}" type="presParOf" srcId="{5E3AC6E3-4434-4423-A7EC-2ED856F7E7CB}" destId="{6BCE6B28-75A2-4D1C-B9E2-807996238165}" srcOrd="4" destOrd="0" presId="urn:microsoft.com/office/officeart/2005/8/layout/funnel1"/>
    <dgm:cxn modelId="{B93D3A11-6D30-4B73-B9B2-43EEE2A8881A}" type="presParOf" srcId="{5E3AC6E3-4434-4423-A7EC-2ED856F7E7CB}" destId="{7501FA69-CAAC-4362-8340-76FECC63967D}" srcOrd="5" destOrd="0" presId="urn:microsoft.com/office/officeart/2005/8/layout/funnel1"/>
    <dgm:cxn modelId="{B345ECB3-4D3C-4B28-984B-1C253A43D1BA}" type="presParOf" srcId="{5E3AC6E3-4434-4423-A7EC-2ED856F7E7CB}" destId="{7F68A927-FDA3-4C82-868F-F470C5E09DAC}" srcOrd="6" destOrd="0" presId="urn:microsoft.com/office/officeart/2005/8/layout/funne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3D68BD-ADF3-42F9-BAF6-DDEA1E293BD2}" type="doc">
      <dgm:prSet loTypeId="urn:microsoft.com/office/officeart/2005/8/layout/cycle7" loCatId="cycle" qsTypeId="urn:microsoft.com/office/officeart/2005/8/quickstyle/3d1" qsCatId="3D" csTypeId="urn:microsoft.com/office/officeart/2005/8/colors/colorful3" csCatId="colorful" phldr="1"/>
      <dgm:spPr/>
      <dgm:t>
        <a:bodyPr/>
        <a:lstStyle/>
        <a:p>
          <a:pPr rtl="1"/>
          <a:endParaRPr lang="he-IL"/>
        </a:p>
      </dgm:t>
    </dgm:pt>
    <dgm:pt modelId="{CD31AD8F-BFD0-40E9-9331-37E9A616DACE}">
      <dgm:prSet phldrT="[טקסט]"/>
      <dgm:spPr/>
      <dgm:t>
        <a:bodyPr/>
        <a:lstStyle/>
        <a:p>
          <a:pPr rtl="1"/>
          <a:r>
            <a:rPr lang="he-IL" dirty="0" smtClean="0"/>
            <a:t>שינוי תפיסתי</a:t>
          </a:r>
          <a:endParaRPr lang="he-IL" dirty="0"/>
        </a:p>
      </dgm:t>
    </dgm:pt>
    <dgm:pt modelId="{F84BB3FF-7BDF-43B5-8668-50E9FA4AE177}" type="parTrans" cxnId="{424DBE79-9E94-46DD-938F-94EE01EA5A4F}">
      <dgm:prSet/>
      <dgm:spPr/>
      <dgm:t>
        <a:bodyPr/>
        <a:lstStyle/>
        <a:p>
          <a:pPr rtl="1"/>
          <a:endParaRPr lang="he-IL"/>
        </a:p>
      </dgm:t>
    </dgm:pt>
    <dgm:pt modelId="{BC4E9888-5CED-4118-9135-5279A582F974}" type="sibTrans" cxnId="{424DBE79-9E94-46DD-938F-94EE01EA5A4F}">
      <dgm:prSet/>
      <dgm:spPr/>
      <dgm:t>
        <a:bodyPr/>
        <a:lstStyle/>
        <a:p>
          <a:pPr rtl="1"/>
          <a:endParaRPr lang="he-IL"/>
        </a:p>
      </dgm:t>
    </dgm:pt>
    <dgm:pt modelId="{CE74C36F-546E-4221-9A79-3E46085FAD9F}">
      <dgm:prSet phldrT="[טקסט]"/>
      <dgm:spPr/>
      <dgm:t>
        <a:bodyPr/>
        <a:lstStyle/>
        <a:p>
          <a:pPr rtl="1"/>
          <a:r>
            <a:rPr lang="he-IL" dirty="0" smtClean="0"/>
            <a:t>החזקה</a:t>
          </a:r>
          <a:endParaRPr lang="he-IL" dirty="0"/>
        </a:p>
      </dgm:t>
    </dgm:pt>
    <dgm:pt modelId="{1CCFC1CF-A680-4A1F-B99E-A2AB4728CBEF}" type="parTrans" cxnId="{7EDCB835-57FB-44DB-986C-069ABC197827}">
      <dgm:prSet/>
      <dgm:spPr/>
      <dgm:t>
        <a:bodyPr/>
        <a:lstStyle/>
        <a:p>
          <a:pPr rtl="1"/>
          <a:endParaRPr lang="he-IL"/>
        </a:p>
      </dgm:t>
    </dgm:pt>
    <dgm:pt modelId="{0CC20608-14D5-4DB9-A9FE-C34053A45DD7}" type="sibTrans" cxnId="{7EDCB835-57FB-44DB-986C-069ABC197827}">
      <dgm:prSet/>
      <dgm:spPr/>
      <dgm:t>
        <a:bodyPr/>
        <a:lstStyle/>
        <a:p>
          <a:pPr rtl="1"/>
          <a:endParaRPr lang="he-IL"/>
        </a:p>
      </dgm:t>
    </dgm:pt>
    <dgm:pt modelId="{6FB19072-94EC-418C-8E9C-8C42C04FE531}">
      <dgm:prSet phldrT="[טקסט]"/>
      <dgm:spPr/>
      <dgm:t>
        <a:bodyPr/>
        <a:lstStyle/>
        <a:p>
          <a:pPr rtl="1"/>
          <a:r>
            <a:rPr lang="he-IL" dirty="0" smtClean="0"/>
            <a:t>שינוי מערכתי</a:t>
          </a:r>
          <a:endParaRPr lang="he-IL" dirty="0"/>
        </a:p>
      </dgm:t>
    </dgm:pt>
    <dgm:pt modelId="{F67E3026-CED0-4EF9-9174-21EA6DE248D2}" type="parTrans" cxnId="{3B5B06F7-8C21-44AF-919E-2B0E5FCBF02A}">
      <dgm:prSet/>
      <dgm:spPr/>
      <dgm:t>
        <a:bodyPr/>
        <a:lstStyle/>
        <a:p>
          <a:pPr rtl="1"/>
          <a:endParaRPr lang="he-IL"/>
        </a:p>
      </dgm:t>
    </dgm:pt>
    <dgm:pt modelId="{F4912B00-7CFE-4B34-9C95-2307475119D1}" type="sibTrans" cxnId="{3B5B06F7-8C21-44AF-919E-2B0E5FCBF02A}">
      <dgm:prSet/>
      <dgm:spPr/>
      <dgm:t>
        <a:bodyPr/>
        <a:lstStyle/>
        <a:p>
          <a:pPr rtl="1"/>
          <a:endParaRPr lang="he-IL"/>
        </a:p>
      </dgm:t>
    </dgm:pt>
    <dgm:pt modelId="{24A67161-8AE3-4D3E-A5F5-8E943E55AADA}" type="pres">
      <dgm:prSet presAssocID="{243D68BD-ADF3-42F9-BAF6-DDEA1E293BD2}" presName="Name0" presStyleCnt="0">
        <dgm:presLayoutVars>
          <dgm:dir/>
          <dgm:resizeHandles val="exact"/>
        </dgm:presLayoutVars>
      </dgm:prSet>
      <dgm:spPr/>
      <dgm:t>
        <a:bodyPr/>
        <a:lstStyle/>
        <a:p>
          <a:pPr rtl="1"/>
          <a:endParaRPr lang="he-IL"/>
        </a:p>
      </dgm:t>
    </dgm:pt>
    <dgm:pt modelId="{1ED8357F-07D3-4522-B567-D1CD907CF532}" type="pres">
      <dgm:prSet presAssocID="{CD31AD8F-BFD0-40E9-9331-37E9A616DACE}" presName="node" presStyleLbl="node1" presStyleIdx="0" presStyleCnt="3">
        <dgm:presLayoutVars>
          <dgm:bulletEnabled val="1"/>
        </dgm:presLayoutVars>
      </dgm:prSet>
      <dgm:spPr/>
      <dgm:t>
        <a:bodyPr/>
        <a:lstStyle/>
        <a:p>
          <a:pPr rtl="1"/>
          <a:endParaRPr lang="he-IL"/>
        </a:p>
      </dgm:t>
    </dgm:pt>
    <dgm:pt modelId="{0C6F390F-8F21-4302-8FC5-65758A454106}" type="pres">
      <dgm:prSet presAssocID="{BC4E9888-5CED-4118-9135-5279A582F974}" presName="sibTrans" presStyleLbl="sibTrans2D1" presStyleIdx="0" presStyleCnt="3"/>
      <dgm:spPr/>
      <dgm:t>
        <a:bodyPr/>
        <a:lstStyle/>
        <a:p>
          <a:pPr rtl="1"/>
          <a:endParaRPr lang="he-IL"/>
        </a:p>
      </dgm:t>
    </dgm:pt>
    <dgm:pt modelId="{C6CBC484-FB80-479F-A197-ED590AB73187}" type="pres">
      <dgm:prSet presAssocID="{BC4E9888-5CED-4118-9135-5279A582F974}" presName="connectorText" presStyleLbl="sibTrans2D1" presStyleIdx="0" presStyleCnt="3"/>
      <dgm:spPr/>
      <dgm:t>
        <a:bodyPr/>
        <a:lstStyle/>
        <a:p>
          <a:pPr rtl="1"/>
          <a:endParaRPr lang="he-IL"/>
        </a:p>
      </dgm:t>
    </dgm:pt>
    <dgm:pt modelId="{5A12FBDA-3160-4B48-BE11-DE5946F77741}" type="pres">
      <dgm:prSet presAssocID="{CE74C36F-546E-4221-9A79-3E46085FAD9F}" presName="node" presStyleLbl="node1" presStyleIdx="1" presStyleCnt="3">
        <dgm:presLayoutVars>
          <dgm:bulletEnabled val="1"/>
        </dgm:presLayoutVars>
      </dgm:prSet>
      <dgm:spPr/>
      <dgm:t>
        <a:bodyPr/>
        <a:lstStyle/>
        <a:p>
          <a:pPr rtl="1"/>
          <a:endParaRPr lang="he-IL"/>
        </a:p>
      </dgm:t>
    </dgm:pt>
    <dgm:pt modelId="{413D866F-191F-41A7-BA11-92DFDFDA304D}" type="pres">
      <dgm:prSet presAssocID="{0CC20608-14D5-4DB9-A9FE-C34053A45DD7}" presName="sibTrans" presStyleLbl="sibTrans2D1" presStyleIdx="1" presStyleCnt="3"/>
      <dgm:spPr/>
      <dgm:t>
        <a:bodyPr/>
        <a:lstStyle/>
        <a:p>
          <a:pPr rtl="1"/>
          <a:endParaRPr lang="he-IL"/>
        </a:p>
      </dgm:t>
    </dgm:pt>
    <dgm:pt modelId="{18930D98-047A-44F6-9FB6-399EDDF30C46}" type="pres">
      <dgm:prSet presAssocID="{0CC20608-14D5-4DB9-A9FE-C34053A45DD7}" presName="connectorText" presStyleLbl="sibTrans2D1" presStyleIdx="1" presStyleCnt="3"/>
      <dgm:spPr/>
      <dgm:t>
        <a:bodyPr/>
        <a:lstStyle/>
        <a:p>
          <a:pPr rtl="1"/>
          <a:endParaRPr lang="he-IL"/>
        </a:p>
      </dgm:t>
    </dgm:pt>
    <dgm:pt modelId="{936FAF29-889E-49A1-95EF-640598486478}" type="pres">
      <dgm:prSet presAssocID="{6FB19072-94EC-418C-8E9C-8C42C04FE531}" presName="node" presStyleLbl="node1" presStyleIdx="2" presStyleCnt="3">
        <dgm:presLayoutVars>
          <dgm:bulletEnabled val="1"/>
        </dgm:presLayoutVars>
      </dgm:prSet>
      <dgm:spPr/>
      <dgm:t>
        <a:bodyPr/>
        <a:lstStyle/>
        <a:p>
          <a:pPr rtl="1"/>
          <a:endParaRPr lang="he-IL"/>
        </a:p>
      </dgm:t>
    </dgm:pt>
    <dgm:pt modelId="{C526B43D-1B08-4B42-86FA-E6F4163ABAD6}" type="pres">
      <dgm:prSet presAssocID="{F4912B00-7CFE-4B34-9C95-2307475119D1}" presName="sibTrans" presStyleLbl="sibTrans2D1" presStyleIdx="2" presStyleCnt="3"/>
      <dgm:spPr/>
      <dgm:t>
        <a:bodyPr/>
        <a:lstStyle/>
        <a:p>
          <a:pPr rtl="1"/>
          <a:endParaRPr lang="he-IL"/>
        </a:p>
      </dgm:t>
    </dgm:pt>
    <dgm:pt modelId="{1ECE9A67-A48D-4AFB-8692-029C9CE10A9D}" type="pres">
      <dgm:prSet presAssocID="{F4912B00-7CFE-4B34-9C95-2307475119D1}" presName="connectorText" presStyleLbl="sibTrans2D1" presStyleIdx="2" presStyleCnt="3"/>
      <dgm:spPr/>
      <dgm:t>
        <a:bodyPr/>
        <a:lstStyle/>
        <a:p>
          <a:pPr rtl="1"/>
          <a:endParaRPr lang="he-IL"/>
        </a:p>
      </dgm:t>
    </dgm:pt>
  </dgm:ptLst>
  <dgm:cxnLst>
    <dgm:cxn modelId="{50AFF354-9CE7-434C-A5A1-94A2374F7C7B}" type="presOf" srcId="{0CC20608-14D5-4DB9-A9FE-C34053A45DD7}" destId="{413D866F-191F-41A7-BA11-92DFDFDA304D}" srcOrd="0" destOrd="0" presId="urn:microsoft.com/office/officeart/2005/8/layout/cycle7"/>
    <dgm:cxn modelId="{87C70C09-8F81-4D88-BCB5-C3C0E90BE195}" type="presOf" srcId="{CE74C36F-546E-4221-9A79-3E46085FAD9F}" destId="{5A12FBDA-3160-4B48-BE11-DE5946F77741}" srcOrd="0" destOrd="0" presId="urn:microsoft.com/office/officeart/2005/8/layout/cycle7"/>
    <dgm:cxn modelId="{B63F98DC-55A4-4E1B-9934-984B1B2964E7}" type="presOf" srcId="{BC4E9888-5CED-4118-9135-5279A582F974}" destId="{0C6F390F-8F21-4302-8FC5-65758A454106}" srcOrd="0" destOrd="0" presId="urn:microsoft.com/office/officeart/2005/8/layout/cycle7"/>
    <dgm:cxn modelId="{D6AA9C90-4B7D-43D3-BE08-3F1E87D61E9E}" type="presOf" srcId="{BC4E9888-5CED-4118-9135-5279A582F974}" destId="{C6CBC484-FB80-479F-A197-ED590AB73187}" srcOrd="1" destOrd="0" presId="urn:microsoft.com/office/officeart/2005/8/layout/cycle7"/>
    <dgm:cxn modelId="{2A1ED2D5-FB7A-442E-8E73-80D97769B870}" type="presOf" srcId="{6FB19072-94EC-418C-8E9C-8C42C04FE531}" destId="{936FAF29-889E-49A1-95EF-640598486478}" srcOrd="0" destOrd="0" presId="urn:microsoft.com/office/officeart/2005/8/layout/cycle7"/>
    <dgm:cxn modelId="{41D5072C-7DA7-450E-B187-E737CF1AA8AD}" type="presOf" srcId="{F4912B00-7CFE-4B34-9C95-2307475119D1}" destId="{C526B43D-1B08-4B42-86FA-E6F4163ABAD6}" srcOrd="0" destOrd="0" presId="urn:microsoft.com/office/officeart/2005/8/layout/cycle7"/>
    <dgm:cxn modelId="{7EA4DDA9-2961-45BD-ADB2-CECC5A7AA246}" type="presOf" srcId="{CD31AD8F-BFD0-40E9-9331-37E9A616DACE}" destId="{1ED8357F-07D3-4522-B567-D1CD907CF532}" srcOrd="0" destOrd="0" presId="urn:microsoft.com/office/officeart/2005/8/layout/cycle7"/>
    <dgm:cxn modelId="{F8A6E047-FB01-4251-A492-613B923F0E90}" type="presOf" srcId="{F4912B00-7CFE-4B34-9C95-2307475119D1}" destId="{1ECE9A67-A48D-4AFB-8692-029C9CE10A9D}" srcOrd="1" destOrd="0" presId="urn:microsoft.com/office/officeart/2005/8/layout/cycle7"/>
    <dgm:cxn modelId="{7B62D4E4-479E-4ABA-98DE-A1DA27511CCE}" type="presOf" srcId="{243D68BD-ADF3-42F9-BAF6-DDEA1E293BD2}" destId="{24A67161-8AE3-4D3E-A5F5-8E943E55AADA}" srcOrd="0" destOrd="0" presId="urn:microsoft.com/office/officeart/2005/8/layout/cycle7"/>
    <dgm:cxn modelId="{7EDCB835-57FB-44DB-986C-069ABC197827}" srcId="{243D68BD-ADF3-42F9-BAF6-DDEA1E293BD2}" destId="{CE74C36F-546E-4221-9A79-3E46085FAD9F}" srcOrd="1" destOrd="0" parTransId="{1CCFC1CF-A680-4A1F-B99E-A2AB4728CBEF}" sibTransId="{0CC20608-14D5-4DB9-A9FE-C34053A45DD7}"/>
    <dgm:cxn modelId="{424DBE79-9E94-46DD-938F-94EE01EA5A4F}" srcId="{243D68BD-ADF3-42F9-BAF6-DDEA1E293BD2}" destId="{CD31AD8F-BFD0-40E9-9331-37E9A616DACE}" srcOrd="0" destOrd="0" parTransId="{F84BB3FF-7BDF-43B5-8668-50E9FA4AE177}" sibTransId="{BC4E9888-5CED-4118-9135-5279A582F974}"/>
    <dgm:cxn modelId="{683117CF-EEEB-4BF6-A1C2-085728533207}" type="presOf" srcId="{0CC20608-14D5-4DB9-A9FE-C34053A45DD7}" destId="{18930D98-047A-44F6-9FB6-399EDDF30C46}" srcOrd="1" destOrd="0" presId="urn:microsoft.com/office/officeart/2005/8/layout/cycle7"/>
    <dgm:cxn modelId="{3B5B06F7-8C21-44AF-919E-2B0E5FCBF02A}" srcId="{243D68BD-ADF3-42F9-BAF6-DDEA1E293BD2}" destId="{6FB19072-94EC-418C-8E9C-8C42C04FE531}" srcOrd="2" destOrd="0" parTransId="{F67E3026-CED0-4EF9-9174-21EA6DE248D2}" sibTransId="{F4912B00-7CFE-4B34-9C95-2307475119D1}"/>
    <dgm:cxn modelId="{D6E58B94-4CB7-49D9-BD0D-5C2EC00FDDBE}" type="presParOf" srcId="{24A67161-8AE3-4D3E-A5F5-8E943E55AADA}" destId="{1ED8357F-07D3-4522-B567-D1CD907CF532}" srcOrd="0" destOrd="0" presId="urn:microsoft.com/office/officeart/2005/8/layout/cycle7"/>
    <dgm:cxn modelId="{6BF124B9-1822-4E45-8B68-8B393C2AFDD6}" type="presParOf" srcId="{24A67161-8AE3-4D3E-A5F5-8E943E55AADA}" destId="{0C6F390F-8F21-4302-8FC5-65758A454106}" srcOrd="1" destOrd="0" presId="urn:microsoft.com/office/officeart/2005/8/layout/cycle7"/>
    <dgm:cxn modelId="{F2987CC0-D4E3-45C1-AE2B-1F64D5020E24}" type="presParOf" srcId="{0C6F390F-8F21-4302-8FC5-65758A454106}" destId="{C6CBC484-FB80-479F-A197-ED590AB73187}" srcOrd="0" destOrd="0" presId="urn:microsoft.com/office/officeart/2005/8/layout/cycle7"/>
    <dgm:cxn modelId="{122145CE-CF7B-47E3-B293-E2B1E6509C15}" type="presParOf" srcId="{24A67161-8AE3-4D3E-A5F5-8E943E55AADA}" destId="{5A12FBDA-3160-4B48-BE11-DE5946F77741}" srcOrd="2" destOrd="0" presId="urn:microsoft.com/office/officeart/2005/8/layout/cycle7"/>
    <dgm:cxn modelId="{B7C1B726-5413-4904-B3E4-A9DB72BD74ED}" type="presParOf" srcId="{24A67161-8AE3-4D3E-A5F5-8E943E55AADA}" destId="{413D866F-191F-41A7-BA11-92DFDFDA304D}" srcOrd="3" destOrd="0" presId="urn:microsoft.com/office/officeart/2005/8/layout/cycle7"/>
    <dgm:cxn modelId="{130F1FAD-6BDA-405C-BA78-48A604FBB55C}" type="presParOf" srcId="{413D866F-191F-41A7-BA11-92DFDFDA304D}" destId="{18930D98-047A-44F6-9FB6-399EDDF30C46}" srcOrd="0" destOrd="0" presId="urn:microsoft.com/office/officeart/2005/8/layout/cycle7"/>
    <dgm:cxn modelId="{2F730157-5CE4-4384-88EB-DF7021BB0EF6}" type="presParOf" srcId="{24A67161-8AE3-4D3E-A5F5-8E943E55AADA}" destId="{936FAF29-889E-49A1-95EF-640598486478}" srcOrd="4" destOrd="0" presId="urn:microsoft.com/office/officeart/2005/8/layout/cycle7"/>
    <dgm:cxn modelId="{09D8EEAF-74D3-42C9-902B-222BAC3F29DA}" type="presParOf" srcId="{24A67161-8AE3-4D3E-A5F5-8E943E55AADA}" destId="{C526B43D-1B08-4B42-86FA-E6F4163ABAD6}" srcOrd="5" destOrd="0" presId="urn:microsoft.com/office/officeart/2005/8/layout/cycle7"/>
    <dgm:cxn modelId="{CDDE479B-3A4D-489C-B856-982BFE5E0319}" type="presParOf" srcId="{C526B43D-1B08-4B42-86FA-E6F4163ABAD6}" destId="{1ECE9A67-A48D-4AFB-8692-029C9CE10A9D}" srcOrd="0" destOrd="0" presId="urn:microsoft.com/office/officeart/2005/8/layout/cycle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7F59D0-998B-45E5-966D-1CAF13ED8C68}">
      <dsp:nvSpPr>
        <dsp:cNvPr id="0" name=""/>
        <dsp:cNvSpPr/>
      </dsp:nvSpPr>
      <dsp:spPr>
        <a:xfrm>
          <a:off x="929612" y="327384"/>
          <a:ext cx="3397168" cy="1179791"/>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22A023-B3F3-4E8F-A5B5-008F8E917F4F}">
      <dsp:nvSpPr>
        <dsp:cNvPr id="0" name=""/>
        <dsp:cNvSpPr/>
      </dsp:nvSpPr>
      <dsp:spPr>
        <a:xfrm>
          <a:off x="2376266" y="3299040"/>
          <a:ext cx="658366" cy="421354"/>
        </a:xfrm>
        <a:prstGeom prst="downArrow">
          <a:avLst/>
        </a:prstGeom>
        <a:solidFill>
          <a:schemeClr val="accent1">
            <a:tint val="6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2C840E-D056-464E-9A17-22DCCA553B17}">
      <dsp:nvSpPr>
        <dsp:cNvPr id="0" name=""/>
        <dsp:cNvSpPr/>
      </dsp:nvSpPr>
      <dsp:spPr>
        <a:xfrm>
          <a:off x="432035" y="3720392"/>
          <a:ext cx="4526166" cy="790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lvl="0" algn="ctr" defTabSz="1600200" rtl="0">
            <a:lnSpc>
              <a:spcPct val="90000"/>
            </a:lnSpc>
            <a:spcBef>
              <a:spcPct val="0"/>
            </a:spcBef>
            <a:spcAft>
              <a:spcPct val="35000"/>
            </a:spcAft>
          </a:pPr>
          <a:r>
            <a:rPr lang="he-IL" sz="3600" b="1" kern="1200" dirty="0" smtClean="0">
              <a:solidFill>
                <a:srgbClr val="006C3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השקעה אחראית</a:t>
          </a:r>
          <a:endParaRPr lang="he-IL" sz="3600" b="1" kern="1200" dirty="0">
            <a:solidFill>
              <a:srgbClr val="006C3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dsp:txBody>
      <dsp:txXfrm>
        <a:off x="432035" y="3720392"/>
        <a:ext cx="4526166" cy="790039"/>
      </dsp:txXfrm>
    </dsp:sp>
    <dsp:sp modelId="{645C04A3-B14D-4C53-B870-7FC8464807E5}">
      <dsp:nvSpPr>
        <dsp:cNvPr id="0" name=""/>
        <dsp:cNvSpPr/>
      </dsp:nvSpPr>
      <dsp:spPr>
        <a:xfrm>
          <a:off x="2164707" y="1598294"/>
          <a:ext cx="1185058" cy="1185058"/>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rtl="0">
            <a:lnSpc>
              <a:spcPct val="90000"/>
            </a:lnSpc>
            <a:spcBef>
              <a:spcPct val="0"/>
            </a:spcBef>
            <a:spcAft>
              <a:spcPct val="35000"/>
            </a:spcAft>
          </a:pPr>
          <a:r>
            <a:rPr lang="he-IL" sz="2200" b="1" kern="1200" dirty="0" smtClean="0">
              <a:latin typeface="Tahoma" panose="020B0604030504040204" pitchFamily="34" charset="0"/>
              <a:ea typeface="Tahoma" panose="020B0604030504040204" pitchFamily="34" charset="0"/>
              <a:cs typeface="Tahoma" panose="020B0604030504040204" pitchFamily="34" charset="0"/>
            </a:rPr>
            <a:t> מידע עסקי</a:t>
          </a:r>
          <a:endParaRPr lang="he-IL" sz="2200" b="1" kern="1200" dirty="0">
            <a:latin typeface="Tahoma" panose="020B0604030504040204" pitchFamily="34" charset="0"/>
            <a:ea typeface="Tahoma" panose="020B0604030504040204" pitchFamily="34" charset="0"/>
            <a:cs typeface="Tahoma" panose="020B0604030504040204" pitchFamily="34" charset="0"/>
          </a:endParaRPr>
        </a:p>
      </dsp:txBody>
      <dsp:txXfrm>
        <a:off x="2338255" y="1771842"/>
        <a:ext cx="837962" cy="837962"/>
      </dsp:txXfrm>
    </dsp:sp>
    <dsp:sp modelId="{6BCE6B28-75A2-4D1C-B9E2-807996238165}">
      <dsp:nvSpPr>
        <dsp:cNvPr id="0" name=""/>
        <dsp:cNvSpPr/>
      </dsp:nvSpPr>
      <dsp:spPr>
        <a:xfrm>
          <a:off x="1368157" y="504056"/>
          <a:ext cx="1366052" cy="1185058"/>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he-IL" sz="1600" b="1" kern="1200" dirty="0" smtClean="0">
              <a:latin typeface="Tahoma" panose="020B0604030504040204" pitchFamily="34" charset="0"/>
              <a:ea typeface="Tahoma" panose="020B0604030504040204" pitchFamily="34" charset="0"/>
              <a:cs typeface="Tahoma" panose="020B0604030504040204" pitchFamily="34" charset="0"/>
            </a:rPr>
            <a:t>מוצרים ושירותים </a:t>
          </a:r>
          <a:r>
            <a:rPr lang="he-IL" sz="1400" b="1" kern="1200" dirty="0" smtClean="0">
              <a:latin typeface="Tahoma" panose="020B0604030504040204" pitchFamily="34" charset="0"/>
              <a:ea typeface="Tahoma" panose="020B0604030504040204" pitchFamily="34" charset="0"/>
              <a:cs typeface="Tahoma" panose="020B0604030504040204" pitchFamily="34" charset="0"/>
            </a:rPr>
            <a:t>מקיימים</a:t>
          </a:r>
          <a:endParaRPr lang="he-IL" sz="1400" b="1" kern="1200" dirty="0">
            <a:latin typeface="Tahoma" panose="020B0604030504040204" pitchFamily="34" charset="0"/>
            <a:ea typeface="Tahoma" panose="020B0604030504040204" pitchFamily="34" charset="0"/>
            <a:cs typeface="Tahoma" panose="020B0604030504040204" pitchFamily="34" charset="0"/>
          </a:endParaRPr>
        </a:p>
      </dsp:txBody>
      <dsp:txXfrm>
        <a:off x="1568211" y="677604"/>
        <a:ext cx="965944" cy="837962"/>
      </dsp:txXfrm>
    </dsp:sp>
    <dsp:sp modelId="{7501FA69-CAAC-4362-8340-76FECC63967D}">
      <dsp:nvSpPr>
        <dsp:cNvPr id="0" name=""/>
        <dsp:cNvSpPr/>
      </dsp:nvSpPr>
      <dsp:spPr>
        <a:xfrm>
          <a:off x="2808308" y="432042"/>
          <a:ext cx="1185058" cy="1185058"/>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he-IL" sz="1800" b="1" kern="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ביצועי </a:t>
          </a:r>
          <a:r>
            <a:rPr lang="en-US" sz="1800" b="1" kern="1200" dirty="0" smtClean="0">
              <a:solidFill>
                <a:schemeClr val="bg1"/>
              </a:solidFill>
              <a:latin typeface="Tahoma" panose="020B0604030504040204" pitchFamily="34" charset="0"/>
              <a:ea typeface="Tahoma" panose="020B0604030504040204" pitchFamily="34" charset="0"/>
              <a:cs typeface="Tahoma" panose="020B0604030504040204" pitchFamily="34" charset="0"/>
            </a:rPr>
            <a:t>ESG</a:t>
          </a:r>
          <a:endParaRPr lang="he-IL" sz="18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dsp:txBody>
      <dsp:txXfrm>
        <a:off x="2981856" y="605590"/>
        <a:ext cx="837962" cy="837962"/>
      </dsp:txXfrm>
    </dsp:sp>
    <dsp:sp modelId="{7F68A927-FDA3-4C82-868F-F470C5E09DAC}">
      <dsp:nvSpPr>
        <dsp:cNvPr id="0" name=""/>
        <dsp:cNvSpPr/>
      </dsp:nvSpPr>
      <dsp:spPr>
        <a:xfrm>
          <a:off x="936112" y="123554"/>
          <a:ext cx="3686849" cy="2949479"/>
        </a:xfrm>
        <a:prstGeom prst="funnel">
          <a:avLst/>
        </a:prstGeom>
        <a:solidFill>
          <a:schemeClr val="accent6">
            <a:lumMod val="40000"/>
            <a:lumOff val="60000"/>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8357F-07D3-4522-B567-D1CD907CF532}">
      <dsp:nvSpPr>
        <dsp:cNvPr id="0" name=""/>
        <dsp:cNvSpPr/>
      </dsp:nvSpPr>
      <dsp:spPr>
        <a:xfrm>
          <a:off x="1995785" y="1179"/>
          <a:ext cx="2104429" cy="1052214"/>
        </a:xfrm>
        <a:prstGeom prst="roundRect">
          <a:avLst>
            <a:gd name="adj" fmla="val 10000"/>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1">
            <a:lnSpc>
              <a:spcPct val="90000"/>
            </a:lnSpc>
            <a:spcBef>
              <a:spcPct val="0"/>
            </a:spcBef>
            <a:spcAft>
              <a:spcPct val="35000"/>
            </a:spcAft>
          </a:pPr>
          <a:r>
            <a:rPr lang="he-IL" sz="2900" kern="1200" dirty="0" smtClean="0"/>
            <a:t>שינוי תפיסתי</a:t>
          </a:r>
          <a:endParaRPr lang="he-IL" sz="2900" kern="1200" dirty="0"/>
        </a:p>
      </dsp:txBody>
      <dsp:txXfrm>
        <a:off x="2026603" y="31997"/>
        <a:ext cx="2042793" cy="990578"/>
      </dsp:txXfrm>
    </dsp:sp>
    <dsp:sp modelId="{0C6F390F-8F21-4302-8FC5-65758A454106}">
      <dsp:nvSpPr>
        <dsp:cNvPr id="0" name=""/>
        <dsp:cNvSpPr/>
      </dsp:nvSpPr>
      <dsp:spPr>
        <a:xfrm rot="3600000">
          <a:off x="3368523" y="1847862"/>
          <a:ext cx="1096445" cy="368275"/>
        </a:xfrm>
        <a:prstGeom prst="leftRightArrow">
          <a:avLst>
            <a:gd name="adj1" fmla="val 60000"/>
            <a:gd name="adj2" fmla="val 50000"/>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ct val="35000"/>
            </a:spcAft>
          </a:pPr>
          <a:endParaRPr lang="he-IL" sz="1600" kern="1200"/>
        </a:p>
      </dsp:txBody>
      <dsp:txXfrm>
        <a:off x="3479006" y="1921517"/>
        <a:ext cx="875480" cy="220965"/>
      </dsp:txXfrm>
    </dsp:sp>
    <dsp:sp modelId="{5A12FBDA-3160-4B48-BE11-DE5946F77741}">
      <dsp:nvSpPr>
        <dsp:cNvPr id="0" name=""/>
        <dsp:cNvSpPr/>
      </dsp:nvSpPr>
      <dsp:spPr>
        <a:xfrm>
          <a:off x="3733278" y="3010605"/>
          <a:ext cx="2104429" cy="1052214"/>
        </a:xfrm>
        <a:prstGeom prst="roundRect">
          <a:avLst>
            <a:gd name="adj" fmla="val 10000"/>
          </a:avLst>
        </a:prstGeom>
        <a:gradFill rotWithShape="0">
          <a:gsLst>
            <a:gs pos="0">
              <a:schemeClr val="accent3">
                <a:hueOff val="5812304"/>
                <a:satOff val="-18573"/>
                <a:lumOff val="-4706"/>
                <a:alphaOff val="0"/>
                <a:shade val="15000"/>
                <a:satMod val="180000"/>
              </a:schemeClr>
            </a:gs>
            <a:gs pos="50000">
              <a:schemeClr val="accent3">
                <a:hueOff val="5812304"/>
                <a:satOff val="-18573"/>
                <a:lumOff val="-4706"/>
                <a:alphaOff val="0"/>
                <a:shade val="45000"/>
                <a:satMod val="170000"/>
              </a:schemeClr>
            </a:gs>
            <a:gs pos="70000">
              <a:schemeClr val="accent3">
                <a:hueOff val="5812304"/>
                <a:satOff val="-18573"/>
                <a:lumOff val="-4706"/>
                <a:alphaOff val="0"/>
                <a:tint val="99000"/>
                <a:shade val="65000"/>
                <a:satMod val="155000"/>
              </a:schemeClr>
            </a:gs>
            <a:gs pos="100000">
              <a:schemeClr val="accent3">
                <a:hueOff val="5812304"/>
                <a:satOff val="-18573"/>
                <a:lumOff val="-4706"/>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1">
            <a:lnSpc>
              <a:spcPct val="90000"/>
            </a:lnSpc>
            <a:spcBef>
              <a:spcPct val="0"/>
            </a:spcBef>
            <a:spcAft>
              <a:spcPct val="35000"/>
            </a:spcAft>
          </a:pPr>
          <a:r>
            <a:rPr lang="he-IL" sz="2900" kern="1200" dirty="0" smtClean="0"/>
            <a:t>החזקה</a:t>
          </a:r>
          <a:endParaRPr lang="he-IL" sz="2900" kern="1200" dirty="0"/>
        </a:p>
      </dsp:txBody>
      <dsp:txXfrm>
        <a:off x="3764096" y="3041423"/>
        <a:ext cx="2042793" cy="990578"/>
      </dsp:txXfrm>
    </dsp:sp>
    <dsp:sp modelId="{413D866F-191F-41A7-BA11-92DFDFDA304D}">
      <dsp:nvSpPr>
        <dsp:cNvPr id="0" name=""/>
        <dsp:cNvSpPr/>
      </dsp:nvSpPr>
      <dsp:spPr>
        <a:xfrm rot="10800000">
          <a:off x="2499777" y="3352575"/>
          <a:ext cx="1096445" cy="368275"/>
        </a:xfrm>
        <a:prstGeom prst="leftRightArrow">
          <a:avLst>
            <a:gd name="adj1" fmla="val 60000"/>
            <a:gd name="adj2" fmla="val 50000"/>
          </a:avLst>
        </a:prstGeom>
        <a:gradFill rotWithShape="0">
          <a:gsLst>
            <a:gs pos="0">
              <a:schemeClr val="accent3">
                <a:hueOff val="5812304"/>
                <a:satOff val="-18573"/>
                <a:lumOff val="-4706"/>
                <a:alphaOff val="0"/>
                <a:shade val="15000"/>
                <a:satMod val="180000"/>
              </a:schemeClr>
            </a:gs>
            <a:gs pos="50000">
              <a:schemeClr val="accent3">
                <a:hueOff val="5812304"/>
                <a:satOff val="-18573"/>
                <a:lumOff val="-4706"/>
                <a:alphaOff val="0"/>
                <a:shade val="45000"/>
                <a:satMod val="170000"/>
              </a:schemeClr>
            </a:gs>
            <a:gs pos="70000">
              <a:schemeClr val="accent3">
                <a:hueOff val="5812304"/>
                <a:satOff val="-18573"/>
                <a:lumOff val="-4706"/>
                <a:alphaOff val="0"/>
                <a:tint val="99000"/>
                <a:shade val="65000"/>
                <a:satMod val="155000"/>
              </a:schemeClr>
            </a:gs>
            <a:gs pos="100000">
              <a:schemeClr val="accent3">
                <a:hueOff val="5812304"/>
                <a:satOff val="-18573"/>
                <a:lumOff val="-4706"/>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ct val="35000"/>
            </a:spcAft>
          </a:pPr>
          <a:endParaRPr lang="he-IL" sz="1600" kern="1200"/>
        </a:p>
      </dsp:txBody>
      <dsp:txXfrm rot="10800000">
        <a:off x="2610259" y="3426230"/>
        <a:ext cx="875480" cy="220965"/>
      </dsp:txXfrm>
    </dsp:sp>
    <dsp:sp modelId="{936FAF29-889E-49A1-95EF-640598486478}">
      <dsp:nvSpPr>
        <dsp:cNvPr id="0" name=""/>
        <dsp:cNvSpPr/>
      </dsp:nvSpPr>
      <dsp:spPr>
        <a:xfrm>
          <a:off x="258291" y="3010605"/>
          <a:ext cx="2104429" cy="1052214"/>
        </a:xfrm>
        <a:prstGeom prst="roundRect">
          <a:avLst>
            <a:gd name="adj" fmla="val 10000"/>
          </a:avLst>
        </a:prstGeom>
        <a:gradFill rotWithShape="0">
          <a:gsLst>
            <a:gs pos="0">
              <a:schemeClr val="accent3">
                <a:hueOff val="11624607"/>
                <a:satOff val="-37145"/>
                <a:lumOff val="-9412"/>
                <a:alphaOff val="0"/>
                <a:shade val="15000"/>
                <a:satMod val="180000"/>
              </a:schemeClr>
            </a:gs>
            <a:gs pos="50000">
              <a:schemeClr val="accent3">
                <a:hueOff val="11624607"/>
                <a:satOff val="-37145"/>
                <a:lumOff val="-9412"/>
                <a:alphaOff val="0"/>
                <a:shade val="45000"/>
                <a:satMod val="170000"/>
              </a:schemeClr>
            </a:gs>
            <a:gs pos="70000">
              <a:schemeClr val="accent3">
                <a:hueOff val="11624607"/>
                <a:satOff val="-37145"/>
                <a:lumOff val="-9412"/>
                <a:alphaOff val="0"/>
                <a:tint val="99000"/>
                <a:shade val="65000"/>
                <a:satMod val="155000"/>
              </a:schemeClr>
            </a:gs>
            <a:gs pos="100000">
              <a:schemeClr val="accent3">
                <a:hueOff val="11624607"/>
                <a:satOff val="-37145"/>
                <a:lumOff val="-9412"/>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1">
            <a:lnSpc>
              <a:spcPct val="90000"/>
            </a:lnSpc>
            <a:spcBef>
              <a:spcPct val="0"/>
            </a:spcBef>
            <a:spcAft>
              <a:spcPct val="35000"/>
            </a:spcAft>
          </a:pPr>
          <a:r>
            <a:rPr lang="he-IL" sz="2900" kern="1200" dirty="0" smtClean="0"/>
            <a:t>שינוי מערכתי</a:t>
          </a:r>
          <a:endParaRPr lang="he-IL" sz="2900" kern="1200" dirty="0"/>
        </a:p>
      </dsp:txBody>
      <dsp:txXfrm>
        <a:off x="289109" y="3041423"/>
        <a:ext cx="2042793" cy="990578"/>
      </dsp:txXfrm>
    </dsp:sp>
    <dsp:sp modelId="{C526B43D-1B08-4B42-86FA-E6F4163ABAD6}">
      <dsp:nvSpPr>
        <dsp:cNvPr id="0" name=""/>
        <dsp:cNvSpPr/>
      </dsp:nvSpPr>
      <dsp:spPr>
        <a:xfrm rot="18000000">
          <a:off x="1631030" y="1847862"/>
          <a:ext cx="1096445" cy="368275"/>
        </a:xfrm>
        <a:prstGeom prst="leftRightArrow">
          <a:avLst>
            <a:gd name="adj1" fmla="val 60000"/>
            <a:gd name="adj2" fmla="val 50000"/>
          </a:avLst>
        </a:prstGeom>
        <a:gradFill rotWithShape="0">
          <a:gsLst>
            <a:gs pos="0">
              <a:schemeClr val="accent3">
                <a:hueOff val="11624607"/>
                <a:satOff val="-37145"/>
                <a:lumOff val="-9412"/>
                <a:alphaOff val="0"/>
                <a:shade val="15000"/>
                <a:satMod val="180000"/>
              </a:schemeClr>
            </a:gs>
            <a:gs pos="50000">
              <a:schemeClr val="accent3">
                <a:hueOff val="11624607"/>
                <a:satOff val="-37145"/>
                <a:lumOff val="-9412"/>
                <a:alphaOff val="0"/>
                <a:shade val="45000"/>
                <a:satMod val="170000"/>
              </a:schemeClr>
            </a:gs>
            <a:gs pos="70000">
              <a:schemeClr val="accent3">
                <a:hueOff val="11624607"/>
                <a:satOff val="-37145"/>
                <a:lumOff val="-9412"/>
                <a:alphaOff val="0"/>
                <a:tint val="99000"/>
                <a:shade val="65000"/>
                <a:satMod val="155000"/>
              </a:schemeClr>
            </a:gs>
            <a:gs pos="100000">
              <a:schemeClr val="accent3">
                <a:hueOff val="11624607"/>
                <a:satOff val="-37145"/>
                <a:lumOff val="-9412"/>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ct val="35000"/>
            </a:spcAft>
          </a:pPr>
          <a:endParaRPr lang="he-IL" sz="1600" kern="1200"/>
        </a:p>
      </dsp:txBody>
      <dsp:txXfrm>
        <a:off x="1741513" y="1921517"/>
        <a:ext cx="875480" cy="220965"/>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sz="quarter" idx="1"/>
          </p:nvPr>
        </p:nvSpPr>
        <p:spPr>
          <a:xfrm>
            <a:off x="1588" y="0"/>
            <a:ext cx="2971800" cy="457200"/>
          </a:xfrm>
          <a:prstGeom prst="rect">
            <a:avLst/>
          </a:prstGeom>
        </p:spPr>
        <p:txBody>
          <a:bodyPr vert="horz" lIns="91440" tIns="45720" rIns="91440" bIns="45720" rtlCol="1"/>
          <a:lstStyle>
            <a:lvl1pPr algn="l">
              <a:defRPr sz="1200"/>
            </a:lvl1pPr>
          </a:lstStyle>
          <a:p>
            <a:fld id="{1C931471-EE42-418F-B3C2-CB27FC2F4443}" type="datetimeFigureOut">
              <a:rPr lang="he-IL" smtClean="0"/>
              <a:t>י"ז/תשרי/תש"פ</a:t>
            </a:fld>
            <a:endParaRPr lang="he-IL"/>
          </a:p>
        </p:txBody>
      </p:sp>
      <p:sp>
        <p:nvSpPr>
          <p:cNvPr id="4" name="מציין מיקום של כותרת תחתונה 3"/>
          <p:cNvSpPr>
            <a:spLocks noGrp="1"/>
          </p:cNvSpPr>
          <p:nvPr>
            <p:ph type="ftr" sz="quarter" idx="2"/>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5" name="מציין מיקום של מספר שקופית 4"/>
          <p:cNvSpPr>
            <a:spLocks noGrp="1"/>
          </p:cNvSpPr>
          <p:nvPr>
            <p:ph type="sldNum" sz="quarter" idx="3"/>
          </p:nvPr>
        </p:nvSpPr>
        <p:spPr>
          <a:xfrm>
            <a:off x="1588" y="8685213"/>
            <a:ext cx="2971800" cy="457200"/>
          </a:xfrm>
          <a:prstGeom prst="rect">
            <a:avLst/>
          </a:prstGeom>
        </p:spPr>
        <p:txBody>
          <a:bodyPr vert="horz" lIns="91440" tIns="45720" rIns="91440" bIns="45720" rtlCol="1" anchor="b"/>
          <a:lstStyle>
            <a:lvl1pPr algn="l">
              <a:defRPr sz="1200"/>
            </a:lvl1pPr>
          </a:lstStyle>
          <a:p>
            <a:fld id="{39BF07D6-2DD1-455D-B320-7A7630AADBA1}" type="slidenum">
              <a:rPr lang="he-IL" smtClean="0"/>
              <a:t>‹#›</a:t>
            </a:fld>
            <a:endParaRPr lang="he-IL"/>
          </a:p>
        </p:txBody>
      </p:sp>
    </p:spTree>
    <p:extLst>
      <p:ext uri="{BB962C8B-B14F-4D97-AF65-F5344CB8AC3E}">
        <p14:creationId xmlns:p14="http://schemas.microsoft.com/office/powerpoint/2010/main" val="3944425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44E715F-BBAE-40D8-8BDE-11A0863DA8C3}" type="datetimeFigureOut">
              <a:rPr lang="he-IL" smtClean="0"/>
              <a:pPr/>
              <a:t>י"ז/תשרי/תש"פ</a:t>
            </a:fld>
            <a:endParaRPr lang="he-IL"/>
          </a:p>
        </p:txBody>
      </p:sp>
      <p:sp>
        <p:nvSpPr>
          <p:cNvPr id="4" name="מציין מיקום של תמונת שקופית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709783B4-3DAA-4985-A3CD-72B7484A9FDE}" type="slidenum">
              <a:rPr lang="he-IL" smtClean="0"/>
              <a:pPr/>
              <a:t>‹#›</a:t>
            </a:fld>
            <a:endParaRPr lang="he-IL"/>
          </a:p>
        </p:txBody>
      </p:sp>
    </p:spTree>
    <p:extLst>
      <p:ext uri="{BB962C8B-B14F-4D97-AF65-F5344CB8AC3E}">
        <p14:creationId xmlns:p14="http://schemas.microsoft.com/office/powerpoint/2010/main" val="796024299"/>
      </p:ext>
    </p:extLst>
  </p:cSld>
  <p:clrMap bg1="lt1" tx1="dk1" bg2="lt2" tx2="dk2" accent1="accent1" accent2="accent2" accent3="accent3" accent4="accent4" accent5="accent5" accent6="accent6" hlink="hlink" folHlink="folHlink"/>
  <p:hf hdr="0" ftr="0" dt="0"/>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r>
              <a:rPr lang="he-IL" dirty="0" smtClean="0"/>
              <a:t>שלום</a:t>
            </a:r>
            <a:r>
              <a:rPr lang="he-IL" baseline="0" dirty="0" smtClean="0"/>
              <a:t> לכולם, אני שמח שיכולתם להצטרף אלינו,</a:t>
            </a:r>
          </a:p>
          <a:p>
            <a:r>
              <a:rPr lang="he-IL" baseline="0" dirty="0" smtClean="0"/>
              <a:t>שמי יובל סתיו</a:t>
            </a:r>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smtClean="0"/>
              <a:t>אני בוגר תואר שני בכלכלה מקיימת מאוניברסיטת </a:t>
            </a:r>
            <a:r>
              <a:rPr lang="he-IL" baseline="0" dirty="0" err="1" smtClean="0"/>
              <a:t>פלימות</a:t>
            </a:r>
            <a:r>
              <a:rPr lang="he-IL" baseline="0" dirty="0" smtClean="0"/>
              <a:t>'. </a:t>
            </a:r>
          </a:p>
          <a:p>
            <a:r>
              <a:rPr lang="he-IL" baseline="0" dirty="0" smtClean="0"/>
              <a:t> שותף בהקמה והובלה של</a:t>
            </a:r>
          </a:p>
          <a:p>
            <a:endParaRPr lang="he-IL" baseline="0" dirty="0" smtClean="0"/>
          </a:p>
          <a:p>
            <a:r>
              <a:rPr lang="he-IL" baseline="0" dirty="0" smtClean="0"/>
              <a:t> הקרן להשקעות אחראיות </a:t>
            </a:r>
            <a:r>
              <a:rPr lang="en-US" baseline="0" dirty="0" smtClean="0"/>
              <a:t>value2</a:t>
            </a:r>
            <a:r>
              <a:rPr lang="he-IL" baseline="0" dirty="0" smtClean="0"/>
              <a:t>,</a:t>
            </a:r>
          </a:p>
          <a:p>
            <a:r>
              <a:rPr lang="he-IL" baseline="0" dirty="0" smtClean="0"/>
              <a:t> ומוביל את הפיתוח הכלכלי והתכנון האסטרטגי</a:t>
            </a:r>
          </a:p>
          <a:p>
            <a:endParaRPr lang="he-IL" baseline="0" dirty="0" smtClean="0"/>
          </a:p>
          <a:p>
            <a:r>
              <a:rPr lang="he-IL" baseline="0" dirty="0" smtClean="0"/>
              <a:t> באשכול הרשויות של הנגב המערבי. אני גם יועץ ושותף</a:t>
            </a:r>
          </a:p>
          <a:p>
            <a:endParaRPr lang="he-IL" baseline="0" dirty="0" smtClean="0"/>
          </a:p>
          <a:p>
            <a:r>
              <a:rPr lang="he-IL" baseline="0" dirty="0" smtClean="0"/>
              <a:t> בחברת </a:t>
            </a:r>
            <a:r>
              <a:rPr lang="en-US" baseline="0" dirty="0" err="1" smtClean="0"/>
              <a:t>Kora</a:t>
            </a:r>
            <a:r>
              <a:rPr lang="he-IL" baseline="0" dirty="0" smtClean="0"/>
              <a:t>, שמפתחת כסף משלים שמעודד פעילות מקיימת. </a:t>
            </a:r>
          </a:p>
          <a:p>
            <a:r>
              <a:rPr lang="he-IL" baseline="0" dirty="0" smtClean="0"/>
              <a:t>אני שמח ומודה על ההזדמנות שניתנה לי לדבר בקצרה על כלכלה מקיימת השקעת אחראיות והדרך שבה הם יכולים להילחם בשינוי האקלים </a:t>
            </a:r>
          </a:p>
        </p:txBody>
      </p:sp>
      <p:sp>
        <p:nvSpPr>
          <p:cNvPr id="4" name="מציין מיקום של מספר שקופית 3"/>
          <p:cNvSpPr>
            <a:spLocks noGrp="1"/>
          </p:cNvSpPr>
          <p:nvPr>
            <p:ph type="sldNum" sz="quarter" idx="10"/>
          </p:nvPr>
        </p:nvSpPr>
        <p:spPr/>
        <p:txBody>
          <a:bodyPr/>
          <a:lstStyle/>
          <a:p>
            <a:fld id="{709783B4-3DAA-4985-A3CD-72B7484A9FDE}" type="slidenum">
              <a:rPr lang="he-IL" smtClean="0"/>
              <a:pPr/>
              <a:t>1</a:t>
            </a:fld>
            <a:endParaRPr lang="he-IL"/>
          </a:p>
        </p:txBody>
      </p:sp>
    </p:spTree>
    <p:extLst>
      <p:ext uri="{BB962C8B-B14F-4D97-AF65-F5344CB8AC3E}">
        <p14:creationId xmlns:p14="http://schemas.microsoft.com/office/powerpoint/2010/main" val="2945926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lnSpcReduction="10000"/>
          </a:bodyPr>
          <a:lstStyle/>
          <a:p>
            <a:r>
              <a:rPr lang="he-IL" dirty="0" smtClean="0"/>
              <a:t>היום</a:t>
            </a:r>
            <a:r>
              <a:rPr lang="he-IL" baseline="0" dirty="0" smtClean="0"/>
              <a:t> אני הולך לספר קצת על השקעות אחראיות ולנסות לתאר באיזה צורה זו יכולה להיות שיטה מערכתית משמעותית ליצירת כלכלה שמשפרת את איכות החיים, מגדילה את הטוב המשותף, ובין השאר גם עוזרת להילחם בשינויי האקלים.</a:t>
            </a:r>
          </a:p>
          <a:p>
            <a:endParaRPr lang="he-IL" baseline="0" dirty="0" smtClean="0"/>
          </a:p>
          <a:p>
            <a:r>
              <a:rPr lang="he-IL" baseline="0" dirty="0" smtClean="0"/>
              <a:t>רגע לפני שנתחיל, חשוב לי להדגיש את תפיסת העולם שמתוכה אני פועל:</a:t>
            </a:r>
          </a:p>
          <a:p>
            <a:r>
              <a:rPr lang="he-IL" baseline="0" dirty="0" smtClean="0"/>
              <a:t>אני מאמין שהכלכלה והחוקים שלה גורמים לאנשים לפעול בדרך </a:t>
            </a:r>
            <a:r>
              <a:rPr lang="he-IL" baseline="0" dirty="0" err="1" smtClean="0"/>
              <a:t>מסויימת</a:t>
            </a:r>
            <a:r>
              <a:rPr lang="he-IL" baseline="0" dirty="0" smtClean="0"/>
              <a:t>. או במילים אחרות, השיטה הכלכלית היא מערכת שהחוקים שלה (בעזרת תמריצים ועונשים) מכתיבים במידה משמעותית את האופן שבו אנשים מתנהגים. </a:t>
            </a:r>
          </a:p>
          <a:p>
            <a:endParaRPr lang="he-IL" baseline="0" dirty="0" smtClean="0"/>
          </a:p>
          <a:p>
            <a:r>
              <a:rPr lang="he-IL" baseline="0" dirty="0" smtClean="0"/>
              <a:t>תחשבו למשל על משחק מונופול. אם רוצים לנצח, אין שום סיבה להתחשב בשחקנים אחרים, הניצחון של אחד הוא בהכרח ההפסד של האחר. שחקנים שהם חברים טובים מחוץ למשחק, מרוששים אחד את השני ללא כל התחשבות או רצון לעזרה הדדית. </a:t>
            </a:r>
          </a:p>
          <a:p>
            <a:endParaRPr lang="he-IL" baseline="0" dirty="0" smtClean="0"/>
          </a:p>
          <a:p>
            <a:r>
              <a:rPr lang="he-IL" baseline="0" dirty="0" smtClean="0"/>
              <a:t>ולכן השאלה היא כזו- באיזה אופן ניתן לשנות את חוקי המשחק ככה שהמערכת עצמה לא תעודד אנשים לרושש אחד את השני כדרך להשיג עוד, אלא תעודד ותחזק את הצדדים המתחשבים, ההגונים והערכיים שלנו? </a:t>
            </a:r>
          </a:p>
          <a:p>
            <a:endParaRPr lang="he-IL" baseline="0" dirty="0" smtClean="0"/>
          </a:p>
          <a:p>
            <a:r>
              <a:rPr lang="he-IL" baseline="0" dirty="0" smtClean="0"/>
              <a:t>אם המטרה של הכלכלה היא שיפור איכות החיים (כפי שאמרתי לפי התפיסה שלי), זה אומר שהמערכת צריכה למדוד לא רק את העושר החומרי של אדם (מה שנקרא רמת החיים), אלא צריכה לחזק באופן מובנה את הטוב המשותף בחברה, ולתגמל את אלו שמייצרים ערך חברתי וסביבתי גבוה יותר. כלומר, מערכת בה אי אפשר להשיג עושר חומרי מבלי להוביל לשיפור באיכות החיים עבור הכלל.</a:t>
            </a:r>
          </a:p>
          <a:p>
            <a:r>
              <a:rPr lang="he-IL" baseline="0" dirty="0" smtClean="0"/>
              <a:t>אז איך בעצם כלכלה יכולה למלא את המטרה הזו שהרגע הטלנו עליה? את זה אנסה להסביר עכשיו</a:t>
            </a:r>
            <a:endParaRPr lang="he-IL" dirty="0"/>
          </a:p>
        </p:txBody>
      </p:sp>
      <p:sp>
        <p:nvSpPr>
          <p:cNvPr id="4" name="מציין מיקום של מספר שקופית 3"/>
          <p:cNvSpPr>
            <a:spLocks noGrp="1"/>
          </p:cNvSpPr>
          <p:nvPr>
            <p:ph type="sldNum" sz="quarter" idx="10"/>
          </p:nvPr>
        </p:nvSpPr>
        <p:spPr/>
        <p:txBody>
          <a:bodyPr/>
          <a:lstStyle/>
          <a:p>
            <a:fld id="{709783B4-3DAA-4985-A3CD-72B7484A9FDE}" type="slidenum">
              <a:rPr lang="he-IL" smtClean="0"/>
              <a:pPr/>
              <a:t>2</a:t>
            </a:fld>
            <a:endParaRPr lang="he-IL"/>
          </a:p>
        </p:txBody>
      </p:sp>
    </p:spTree>
    <p:extLst>
      <p:ext uri="{BB962C8B-B14F-4D97-AF65-F5344CB8AC3E}">
        <p14:creationId xmlns:p14="http://schemas.microsoft.com/office/powerpoint/2010/main" val="387019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fontScale="85000" lnSpcReduction="20000"/>
          </a:bodyPr>
          <a:lstStyle/>
          <a:p>
            <a:r>
              <a:rPr lang="he-IL" sz="1600" b="0" baseline="0" dirty="0" smtClean="0"/>
              <a:t>אז איך נראית כלכלה כזו?</a:t>
            </a:r>
          </a:p>
          <a:p>
            <a:endParaRPr lang="he-IL" sz="1600" b="0" baseline="0" dirty="0" smtClean="0"/>
          </a:p>
          <a:p>
            <a:r>
              <a:rPr lang="he-IL" sz="1600" b="0" baseline="0" dirty="0" smtClean="0"/>
              <a:t>הדבר הראשון שצריך להבין זה את המושג 'עלויות חיצוניות'. המושג מתייחס לכל הדברים שהפעילות הכלכלית משפיעה עליהם אבל לא נכנסים לתוך השקלול של מחיר המוצר והשירות. </a:t>
            </a:r>
          </a:p>
          <a:p>
            <a:endParaRPr lang="he-IL" sz="1600" b="0" baseline="0" dirty="0" smtClean="0"/>
          </a:p>
          <a:p>
            <a:r>
              <a:rPr lang="he-IL" sz="1600" b="0" baseline="0" dirty="0" smtClean="0"/>
              <a:t>זה יכול להיות זיהום סביבתי כתוצאה מיצור או שינוע של מוצרים </a:t>
            </a:r>
          </a:p>
          <a:p>
            <a:endParaRPr lang="he-IL" sz="1600" b="0" baseline="0" dirty="0" smtClean="0"/>
          </a:p>
          <a:p>
            <a:r>
              <a:rPr lang="he-IL" sz="1600" b="0" baseline="0" dirty="0" smtClean="0"/>
              <a:t>תשלום של שכר לא הוגן (והאופן שזה משפיע על העובדים) </a:t>
            </a:r>
          </a:p>
          <a:p>
            <a:endParaRPr lang="he-IL" sz="1600" b="0" baseline="0" dirty="0" smtClean="0"/>
          </a:p>
          <a:p>
            <a:r>
              <a:rPr lang="he-IL" sz="1600" b="0" baseline="0" dirty="0" smtClean="0"/>
              <a:t>תנאי העסקה פוגעניים, אפליה ועוד קריטריונים רבים שעלולים, ממבט ראשון, להיראות לא רלוונטיים. אבל הם כן. </a:t>
            </a:r>
          </a:p>
          <a:p>
            <a:r>
              <a:rPr lang="he-IL" sz="1600" b="0" baseline="0" dirty="0" smtClean="0"/>
              <a:t>בכלכלה של היום, משתלם לחברות מסחריות להתעלם מכל המדדים הללו ולזהם את הסביבה, להתייחס לעובדיהם בצורה פוגענית, ובקיצור- "להחצין" את העלויות האלו (כלומר- לא לשלם אותן). זאת משום שבצורה הזאת הם יכולים לתמחר את המוצר או השירות שלהם כזול יותר, ולהיות אטרקטיביים יותר לצרכן. </a:t>
            </a:r>
          </a:p>
          <a:p>
            <a:endParaRPr lang="he-IL" sz="1600" b="0" baseline="0" dirty="0" smtClean="0"/>
          </a:p>
          <a:p>
            <a:r>
              <a:rPr lang="he-IL" sz="1600" b="0" baseline="0" dirty="0" smtClean="0"/>
              <a:t>זו הסיבה שיותר זול לנו לקנות מוצר בעלי-באבא, למרות שייתכן שהוא מיוצר בתנאי העסקה פוגעניים, והייצור והשינוע שלו יוצרים זיהום גדול בהרבה מאשר אם הייתי קונה את אותו המוצר בארץ.</a:t>
            </a:r>
          </a:p>
        </p:txBody>
      </p:sp>
      <p:sp>
        <p:nvSpPr>
          <p:cNvPr id="4" name="מציין מיקום של מספר שקופית 3"/>
          <p:cNvSpPr>
            <a:spLocks noGrp="1"/>
          </p:cNvSpPr>
          <p:nvPr>
            <p:ph type="sldNum" sz="quarter" idx="10"/>
          </p:nvPr>
        </p:nvSpPr>
        <p:spPr/>
        <p:txBody>
          <a:bodyPr/>
          <a:lstStyle/>
          <a:p>
            <a:fld id="{709783B4-3DAA-4985-A3CD-72B7484A9FDE}" type="slidenum">
              <a:rPr lang="he-IL" smtClean="0"/>
              <a:pPr/>
              <a:t>3</a:t>
            </a:fld>
            <a:endParaRPr lang="he-IL"/>
          </a:p>
        </p:txBody>
      </p:sp>
    </p:spTree>
    <p:extLst>
      <p:ext uri="{BB962C8B-B14F-4D97-AF65-F5344CB8AC3E}">
        <p14:creationId xmlns:p14="http://schemas.microsoft.com/office/powerpoint/2010/main" val="3442803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0" baseline="0" dirty="0" smtClean="0"/>
              <a:t>אנחנו נדע שיצרנו כלכלה שמשפרת את איכות החיים ומגדילה את הטוב המשותף כאשר:</a:t>
            </a:r>
          </a:p>
          <a:p>
            <a:pPr marL="0" indent="0">
              <a:buNone/>
            </a:pPr>
            <a:endParaRPr lang="he-IL" sz="1200" b="0" baseline="0" dirty="0" smtClean="0"/>
          </a:p>
          <a:p>
            <a:pPr marL="0" indent="0">
              <a:buNone/>
            </a:pPr>
            <a:r>
              <a:rPr lang="he-IL" sz="1200" b="0" baseline="0" dirty="0" smtClean="0"/>
              <a:t>המוצר או השירות הניתנים על ידי חברה שמייצרת ערך סביבתי או חברתי גבוה יותר </a:t>
            </a:r>
          </a:p>
          <a:p>
            <a:pPr marL="228600" indent="-228600">
              <a:buAutoNum type="arabicPeriod"/>
            </a:pPr>
            <a:endParaRPr lang="he-IL" sz="1200" b="0" baseline="0" dirty="0" smtClean="0"/>
          </a:p>
          <a:p>
            <a:pPr marL="0" indent="0">
              <a:buNone/>
            </a:pPr>
            <a:r>
              <a:rPr lang="he-IL" sz="1200" b="0" baseline="0" dirty="0" smtClean="0"/>
              <a:t>יהיה זול יותר </a:t>
            </a:r>
          </a:p>
          <a:p>
            <a:pPr marL="0" indent="0">
              <a:buNone/>
            </a:pPr>
            <a:endParaRPr lang="he-IL" sz="1200" b="0" baseline="0" dirty="0" smtClean="0"/>
          </a:p>
          <a:p>
            <a:pPr marL="0" indent="0">
              <a:buNone/>
            </a:pPr>
            <a:r>
              <a:rPr lang="he-IL" sz="1200" b="0" baseline="0" dirty="0" smtClean="0"/>
              <a:t>מאלו של החברות שפחות מתייחסות לכך. </a:t>
            </a:r>
          </a:p>
          <a:p>
            <a:pPr marL="0" indent="0">
              <a:buNone/>
            </a:pPr>
            <a:r>
              <a:rPr lang="he-IL" sz="1200" b="0" baseline="0" dirty="0" smtClean="0"/>
              <a:t>ובנוסף, כאשר מוצרים ושירותים שבמהותם מזיקים לסביבה או לחברה (כמו למשל סיגריות, אלכוהול, </a:t>
            </a:r>
            <a:r>
              <a:rPr lang="he-IL" sz="1200" b="0" baseline="0" dirty="0" err="1" smtClean="0"/>
              <a:t>דלקים</a:t>
            </a:r>
            <a:r>
              <a:rPr lang="he-IL" sz="1200" b="0" baseline="0" dirty="0" smtClean="0"/>
              <a:t> פוספטיים) יהיו יקרים יותר לצריכה </a:t>
            </a:r>
          </a:p>
          <a:p>
            <a:pPr marL="228600" indent="-228600">
              <a:buAutoNum type="arabicPeriod"/>
            </a:pPr>
            <a:endParaRPr lang="he-IL" sz="1200" b="0" baseline="0" dirty="0" smtClean="0"/>
          </a:p>
          <a:p>
            <a:pPr marL="0" indent="0">
              <a:buNone/>
            </a:pPr>
            <a:r>
              <a:rPr lang="he-IL" sz="1200" b="0" baseline="0" dirty="0" smtClean="0"/>
              <a:t>ממוצרים שמייצרים ערך חיובי (אנרגיה מתחדשת, מוצרים מתכלים ומזון אורגאני). </a:t>
            </a:r>
            <a:endParaRPr lang="he-IL" dirty="0"/>
          </a:p>
        </p:txBody>
      </p:sp>
      <p:sp>
        <p:nvSpPr>
          <p:cNvPr id="4" name="מציין מיקום של מספר שקופית 3"/>
          <p:cNvSpPr>
            <a:spLocks noGrp="1"/>
          </p:cNvSpPr>
          <p:nvPr>
            <p:ph type="sldNum" sz="quarter" idx="10"/>
          </p:nvPr>
        </p:nvSpPr>
        <p:spPr/>
        <p:txBody>
          <a:bodyPr/>
          <a:lstStyle/>
          <a:p>
            <a:fld id="{709783B4-3DAA-4985-A3CD-72B7484A9FDE}" type="slidenum">
              <a:rPr lang="he-IL" smtClean="0"/>
              <a:pPr/>
              <a:t>4</a:t>
            </a:fld>
            <a:endParaRPr lang="he-IL"/>
          </a:p>
        </p:txBody>
      </p:sp>
    </p:spTree>
    <p:extLst>
      <p:ext uri="{BB962C8B-B14F-4D97-AF65-F5344CB8AC3E}">
        <p14:creationId xmlns:p14="http://schemas.microsoft.com/office/powerpoint/2010/main" val="2468296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r>
              <a:rPr lang="he-IL" sz="1200" b="0" baseline="0" dirty="0" smtClean="0"/>
              <a:t>אז איך אפשר לוודא שהעלויות החיצוניות שדיברנו עליהם מופנמות במחיר?</a:t>
            </a:r>
          </a:p>
          <a:p>
            <a:endParaRPr lang="he-IL" sz="1200" b="0" baseline="0" dirty="0" smtClean="0"/>
          </a:p>
          <a:p>
            <a:r>
              <a:rPr lang="he-IL" sz="1200" b="0" baseline="0" dirty="0" smtClean="0"/>
              <a:t>דבר ראשון צריך להצליח לזהות ולמדוד אותן. </a:t>
            </a:r>
          </a:p>
          <a:p>
            <a:r>
              <a:rPr lang="he-IL" sz="1200" b="0" baseline="0" dirty="0" smtClean="0"/>
              <a:t>מה מודדים?</a:t>
            </a:r>
          </a:p>
          <a:p>
            <a:endParaRPr lang="he-IL" sz="1200" b="0" baseline="0" dirty="0" smtClean="0"/>
          </a:p>
          <a:p>
            <a:r>
              <a:rPr lang="he-IL" sz="1200" b="0" baseline="0" dirty="0" smtClean="0"/>
              <a:t>אספקטים שונים בהתנהלות החברה בנושאים הקשורים לחברה, סביבה וממשל תאגידי </a:t>
            </a:r>
          </a:p>
          <a:p>
            <a:endParaRPr lang="he-IL" sz="1200" b="0" baseline="0" dirty="0" smtClean="0"/>
          </a:p>
          <a:p>
            <a:r>
              <a:rPr lang="he-IL" sz="1200" b="0" baseline="0" dirty="0" smtClean="0"/>
              <a:t>(או בקיצור </a:t>
            </a:r>
            <a:r>
              <a:rPr lang="en-US" sz="1200" b="0" baseline="0" dirty="0" smtClean="0"/>
              <a:t>ESG</a:t>
            </a:r>
            <a:r>
              <a:rPr lang="he-IL" sz="1200" b="0" baseline="0" dirty="0" smtClean="0"/>
              <a:t>- </a:t>
            </a:r>
            <a:r>
              <a:rPr lang="en-US" sz="1200" b="0" baseline="0" dirty="0" smtClean="0"/>
              <a:t>environment, social, governance</a:t>
            </a:r>
            <a:r>
              <a:rPr lang="he-IL" sz="1200" b="0" baseline="0" dirty="0" smtClean="0"/>
              <a:t>) כמו למשל: </a:t>
            </a:r>
          </a:p>
          <a:p>
            <a:endParaRPr lang="he-IL" sz="1200" b="0" baseline="0" dirty="0" smtClean="0"/>
          </a:p>
          <a:p>
            <a:r>
              <a:rPr lang="he-IL" sz="1200" b="0" baseline="0" dirty="0" smtClean="0"/>
              <a:t>תשלום שכר הוגן וצמצום פערי שכר</a:t>
            </a:r>
          </a:p>
          <a:p>
            <a:endParaRPr lang="he-IL" sz="1200" b="0" baseline="0" dirty="0" smtClean="0"/>
          </a:p>
          <a:p>
            <a:r>
              <a:rPr lang="he-IL" sz="1200" b="0" baseline="0" dirty="0" smtClean="0"/>
              <a:t>הקפדה על מגוון ואי אפליה</a:t>
            </a:r>
          </a:p>
          <a:p>
            <a:endParaRPr lang="he-IL" sz="1200" b="0" baseline="0" dirty="0" smtClean="0"/>
          </a:p>
          <a:p>
            <a:r>
              <a:rPr lang="he-IL" sz="1200" b="0" baseline="0" dirty="0" smtClean="0"/>
              <a:t>הפחתת פסולת וזיהום</a:t>
            </a:r>
          </a:p>
          <a:p>
            <a:endParaRPr lang="he-IL" sz="1200" b="0" baseline="0" dirty="0" smtClean="0"/>
          </a:p>
          <a:p>
            <a:r>
              <a:rPr lang="he-IL" sz="1200" b="0" baseline="0" dirty="0" smtClean="0"/>
              <a:t>עליה בכמות חומרים הניתנים </a:t>
            </a:r>
            <a:r>
              <a:rPr lang="he-IL" sz="1200" b="0" baseline="0" dirty="0" err="1" smtClean="0"/>
              <a:t>למיחזור</a:t>
            </a:r>
            <a:endParaRPr lang="he-IL" sz="1200" b="0" baseline="0" dirty="0" smtClean="0"/>
          </a:p>
          <a:p>
            <a:endParaRPr lang="he-IL" sz="1200" b="0" baseline="0" dirty="0" smtClean="0"/>
          </a:p>
          <a:p>
            <a:r>
              <a:rPr lang="he-IL" sz="1200" b="0" baseline="0" dirty="0" smtClean="0"/>
              <a:t>תשתיות ארגוניות להורדת שחיתויות</a:t>
            </a:r>
          </a:p>
          <a:p>
            <a:r>
              <a:rPr lang="he-IL" sz="1200" b="0" baseline="0" dirty="0" smtClean="0"/>
              <a:t>ועוד מגוון של מאות מדדים שונים שבסופו של דבר משוקללים יחד לכדי ציון </a:t>
            </a:r>
            <a:r>
              <a:rPr lang="en-US" sz="1200" b="0" baseline="0" dirty="0" smtClean="0"/>
              <a:t>ESG</a:t>
            </a:r>
            <a:r>
              <a:rPr lang="he-IL" sz="1200" b="0" baseline="0" dirty="0" smtClean="0"/>
              <a:t> אחד.   </a:t>
            </a:r>
          </a:p>
          <a:p>
            <a:r>
              <a:rPr lang="he-IL" sz="1200" b="0" baseline="0" dirty="0" smtClean="0"/>
              <a:t>דבר נוסף שאפשר וצריך למדוד הוא המוצרים והשירותים מהם החברות מפיקות רווחים. ככל שאלו תואמים ועוזרים לקדם  את יעדי הקיימות של האו"ם ל2030, כך ציון החברה עולה. </a:t>
            </a:r>
          </a:p>
        </p:txBody>
      </p:sp>
      <p:sp>
        <p:nvSpPr>
          <p:cNvPr id="4" name="מציין מיקום של מספר שקופית 3"/>
          <p:cNvSpPr>
            <a:spLocks noGrp="1"/>
          </p:cNvSpPr>
          <p:nvPr>
            <p:ph type="sldNum" sz="quarter" idx="10"/>
          </p:nvPr>
        </p:nvSpPr>
        <p:spPr/>
        <p:txBody>
          <a:bodyPr/>
          <a:lstStyle/>
          <a:p>
            <a:fld id="{709783B4-3DAA-4985-A3CD-72B7484A9FDE}" type="slidenum">
              <a:rPr lang="he-IL" smtClean="0"/>
              <a:pPr/>
              <a:t>5</a:t>
            </a:fld>
            <a:endParaRPr lang="he-IL"/>
          </a:p>
        </p:txBody>
      </p:sp>
    </p:spTree>
    <p:extLst>
      <p:ext uri="{BB962C8B-B14F-4D97-AF65-F5344CB8AC3E}">
        <p14:creationId xmlns:p14="http://schemas.microsoft.com/office/powerpoint/2010/main" val="3353231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fontScale="92500" lnSpcReduction="10000"/>
          </a:bodyPr>
          <a:lstStyle/>
          <a:p>
            <a:r>
              <a:rPr lang="he-IL" sz="1400" b="0" baseline="0" dirty="0" smtClean="0"/>
              <a:t>עכשיו נשאלת השאלה מה עושים עם הציון הזה?</a:t>
            </a:r>
          </a:p>
          <a:p>
            <a:r>
              <a:rPr lang="he-IL" sz="1400" b="0" baseline="0" dirty="0" smtClean="0"/>
              <a:t>באופן מהותי, ככל שחברה מקבלת ציון גבוה יותר, כלומר מייצרת ערך סביבתי וחברתי גבוה יותר, כך היינו רוצים שהיא תהיה מתוגמלת יותר, ולהיפך. </a:t>
            </a:r>
          </a:p>
          <a:p>
            <a:r>
              <a:rPr lang="he-IL" sz="1400" b="0" baseline="0" dirty="0" smtClean="0"/>
              <a:t>התגמול הזה יוכל לאפשר למוצרים ולשירותים של החברה להיות זולים יותר מאלו של חברה  המייצרת בדיוק את אותם הדברים אבל בעלת ערך או תרומה חברתית וסביבתית נמוכים יותר.</a:t>
            </a:r>
          </a:p>
          <a:p>
            <a:r>
              <a:rPr lang="he-IL" sz="1400" b="0" baseline="0" dirty="0" smtClean="0"/>
              <a:t>אפשר להשיג את זה במספר דרכים:</a:t>
            </a:r>
          </a:p>
          <a:p>
            <a:endParaRPr lang="he-IL" sz="1400" b="0" baseline="0" dirty="0" smtClean="0"/>
          </a:p>
          <a:p>
            <a:pPr marL="342900" indent="-342900">
              <a:buAutoNum type="arabicPeriod"/>
            </a:pPr>
            <a:r>
              <a:rPr lang="he-IL" sz="1400" b="0" baseline="0" dirty="0" smtClean="0"/>
              <a:t>על ידי חקיקה ומדיניות- באמצעות מיסוי של חברות בצורה דיפרנציאלית על פי הציונים שהן מקבלות, או לתת הלוואות בתנאים נוחים יותר, לתת קדימות במכרזים ממשלתיים, לאפשר חשיפה פרסומית גבוהה יותר - הכול לפי הציון</a:t>
            </a:r>
          </a:p>
          <a:p>
            <a:pPr marL="0" indent="0">
              <a:buNone/>
            </a:pPr>
            <a:r>
              <a:rPr lang="he-IL" sz="1400" b="0" baseline="0" dirty="0" smtClean="0"/>
              <a:t>דבר נוסף שאפשר לעשות הוא לתווך את הציונים הללו לציבור הרחב. צעד זה יכול לשרת כמה מטרות:</a:t>
            </a:r>
          </a:p>
          <a:p>
            <a:pPr marL="342900" indent="-342900">
              <a:buAutoNum type="arabicPeriod"/>
            </a:pPr>
            <a:endParaRPr lang="he-IL" sz="1400" b="0" baseline="0" dirty="0" smtClean="0"/>
          </a:p>
          <a:p>
            <a:pPr marL="0" indent="0">
              <a:buNone/>
            </a:pPr>
            <a:r>
              <a:rPr lang="he-IL" sz="1400" b="0" baseline="0" dirty="0" smtClean="0"/>
              <a:t>קודם כל הוא יכול להוות שיקול עבור עובדים שרוצים שמקום עבודתם יהיה משמעותי וישפר את העולם ולא יזיק לו. </a:t>
            </a:r>
          </a:p>
          <a:p>
            <a:pPr marL="342900" indent="-342900">
              <a:buAutoNum type="arabicPeriod"/>
            </a:pPr>
            <a:endParaRPr lang="he-IL" sz="1400" b="0" baseline="0" dirty="0" smtClean="0"/>
          </a:p>
          <a:p>
            <a:pPr marL="0" indent="0">
              <a:buNone/>
            </a:pPr>
            <a:r>
              <a:rPr lang="he-IL" sz="1400" b="0" baseline="0" dirty="0" smtClean="0"/>
              <a:t>בנוסף לכך, הוא יכול להשפיע עלינו כצרכנים בשיקולים של מה ואיפה אנחנו קונים</a:t>
            </a:r>
          </a:p>
          <a:p>
            <a:pPr marL="342900" indent="-342900">
              <a:buAutoNum type="arabicPeriod"/>
            </a:pPr>
            <a:endParaRPr lang="he-IL" sz="1400" b="0" baseline="0" dirty="0" smtClean="0"/>
          </a:p>
          <a:p>
            <a:pPr marL="0" indent="0">
              <a:buNone/>
            </a:pPr>
            <a:r>
              <a:rPr lang="he-IL" sz="1400" b="0" baseline="0" dirty="0" smtClean="0"/>
              <a:t>וגורם אחרון הוא היכולת לגרום למשקיעים להתבונן על ציוני ה</a:t>
            </a:r>
            <a:r>
              <a:rPr lang="en-US" sz="1400" b="0" baseline="0" dirty="0" smtClean="0"/>
              <a:t>ESG</a:t>
            </a:r>
            <a:r>
              <a:rPr lang="he-IL" sz="1400" b="0" baseline="0" dirty="0" smtClean="0"/>
              <a:t> כעל אחד מהקריטריונים בשיקול האם להשקיע בחברה או לא.  </a:t>
            </a:r>
          </a:p>
        </p:txBody>
      </p:sp>
      <p:sp>
        <p:nvSpPr>
          <p:cNvPr id="4" name="מציין מיקום של מספר שקופית 3"/>
          <p:cNvSpPr>
            <a:spLocks noGrp="1"/>
          </p:cNvSpPr>
          <p:nvPr>
            <p:ph type="sldNum" sz="quarter" idx="10"/>
          </p:nvPr>
        </p:nvSpPr>
        <p:spPr/>
        <p:txBody>
          <a:bodyPr/>
          <a:lstStyle/>
          <a:p>
            <a:fld id="{709783B4-3DAA-4985-A3CD-72B7484A9FDE}" type="slidenum">
              <a:rPr lang="he-IL" smtClean="0"/>
              <a:pPr/>
              <a:t>6</a:t>
            </a:fld>
            <a:endParaRPr lang="he-IL"/>
          </a:p>
        </p:txBody>
      </p:sp>
    </p:spTree>
    <p:extLst>
      <p:ext uri="{BB962C8B-B14F-4D97-AF65-F5344CB8AC3E}">
        <p14:creationId xmlns:p14="http://schemas.microsoft.com/office/powerpoint/2010/main" val="2090718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r>
              <a:rPr lang="he-IL" b="0" baseline="0" dirty="0" smtClean="0"/>
              <a:t>והדבר האחרון הזה</a:t>
            </a:r>
          </a:p>
          <a:p>
            <a:r>
              <a:rPr lang="he-IL" b="0" baseline="0" dirty="0" smtClean="0"/>
              <a:t> זה בדיוק מה שהשקעות אחראיות עושות</a:t>
            </a:r>
          </a:p>
          <a:p>
            <a:r>
              <a:rPr lang="he-IL" b="0" baseline="0" dirty="0" smtClean="0"/>
              <a:t>הן לוקחות את ציוני ה</a:t>
            </a:r>
            <a:r>
              <a:rPr lang="en-US" b="0" baseline="0" dirty="0" smtClean="0"/>
              <a:t>ESG</a:t>
            </a:r>
            <a:r>
              <a:rPr lang="he-IL" b="0" baseline="0" dirty="0" smtClean="0"/>
              <a:t> ומשלבות אותן בשיקולים עסקיים (כמו רמת החוב, הרווח התפעולי, השקעה במחקר ופיתוח), כדי להחליט האם להשקיע בחברות או לא. </a:t>
            </a:r>
          </a:p>
          <a:p>
            <a:endParaRPr lang="he-IL" b="0" baseline="0" dirty="0" smtClean="0"/>
          </a:p>
          <a:p>
            <a:r>
              <a:rPr lang="he-IL" b="0" baseline="0" dirty="0" smtClean="0"/>
              <a:t>אגב, מחקרים רבים מראים שלרוב מדובר גם בהשקעות טובות ובטוחות יותר (אבל את זה אוכל להסביר במפגש אחר). </a:t>
            </a:r>
          </a:p>
        </p:txBody>
      </p:sp>
      <p:sp>
        <p:nvSpPr>
          <p:cNvPr id="4" name="מציין מיקום של מספר שקופית 3"/>
          <p:cNvSpPr>
            <a:spLocks noGrp="1"/>
          </p:cNvSpPr>
          <p:nvPr>
            <p:ph type="sldNum" sz="quarter" idx="10"/>
          </p:nvPr>
        </p:nvSpPr>
        <p:spPr/>
        <p:txBody>
          <a:bodyPr/>
          <a:lstStyle/>
          <a:p>
            <a:fld id="{709783B4-3DAA-4985-A3CD-72B7484A9FDE}" type="slidenum">
              <a:rPr lang="he-IL" smtClean="0"/>
              <a:pPr/>
              <a:t>7</a:t>
            </a:fld>
            <a:endParaRPr lang="he-IL"/>
          </a:p>
        </p:txBody>
      </p:sp>
    </p:spTree>
    <p:extLst>
      <p:ext uri="{BB962C8B-B14F-4D97-AF65-F5344CB8AC3E}">
        <p14:creationId xmlns:p14="http://schemas.microsoft.com/office/powerpoint/2010/main" val="3323369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fontScale="85000" lnSpcReduction="20000"/>
          </a:bodyPr>
          <a:lstStyle/>
          <a:p>
            <a:r>
              <a:rPr lang="he-IL" dirty="0" smtClean="0"/>
              <a:t>עכשיו נשאלת השאלה: האם השקעות אחראיות יכולות גם להיות חלק משינוי מערכתי או</a:t>
            </a:r>
            <a:r>
              <a:rPr lang="he-IL" baseline="0" dirty="0" smtClean="0"/>
              <a:t> חברתי גדול יותר שבסופו של דבר מביא לשינוי החוקים ומצליח לייצר כלכלה מקיימת יותר?</a:t>
            </a:r>
          </a:p>
          <a:p>
            <a:endParaRPr lang="he-IL" baseline="0" dirty="0" smtClean="0"/>
          </a:p>
          <a:p>
            <a:r>
              <a:rPr lang="he-IL" baseline="0" dirty="0" smtClean="0"/>
              <a:t>ג'ואנה מייסי, מובילה וחוקרת של תהליכי שינוי חברתיים, טוענת ששינויים כאלה חייבים לכלול שלושה מימדים, ושהשילוב ביניהם הוא זה שמוביל לתהליך בקנה מידה רחב.</a:t>
            </a:r>
          </a:p>
          <a:p>
            <a:endParaRPr lang="he-IL" baseline="0" dirty="0" smtClean="0"/>
          </a:p>
          <a:p>
            <a:r>
              <a:rPr lang="he-IL" baseline="0" dirty="0" smtClean="0"/>
              <a:t>מימד ההחזקה מתייחס לשמירה על הקיים ומניעת הרס נוסף – מי שמנסה לקדם את המימד הזה הם למשל אקטיביסטים של איכות סביבה ועובדים סוציאליים. המימד הזה הוא קריטי כדי </a:t>
            </a:r>
            <a:r>
              <a:rPr lang="he-IL" baseline="0" dirty="0" err="1" smtClean="0"/>
              <a:t>שישאר</a:t>
            </a:r>
            <a:r>
              <a:rPr lang="he-IL" baseline="0" dirty="0" smtClean="0"/>
              <a:t> לנו מה להציל ואנשים שימשיכו </a:t>
            </a:r>
            <a:r>
              <a:rPr lang="he-IL" baseline="0" dirty="0" err="1" smtClean="0"/>
              <a:t>להלחם</a:t>
            </a:r>
            <a:r>
              <a:rPr lang="he-IL" baseline="0" dirty="0" smtClean="0"/>
              <a:t>.</a:t>
            </a:r>
          </a:p>
          <a:p>
            <a:endParaRPr lang="he-IL" baseline="0" dirty="0" smtClean="0"/>
          </a:p>
          <a:p>
            <a:r>
              <a:rPr lang="he-IL" baseline="0" dirty="0" smtClean="0"/>
              <a:t>שינוי תפיסתי – הוא שינוי בסיפור אותו אנחנו מספרים לעצמנו או בדרך שבה אנחנו תופסים את המציאות. למשל, עצם קיומן של זכויות אדם או ההתפשטות של ההבנה בנוגע לחשיבות של אורח חיים צמחוני או טבעוני. מי שמקדם את המימד הזה הם למשל מחנכים, סופרים, פילוסופים ועיתונאים.</a:t>
            </a:r>
          </a:p>
          <a:p>
            <a:endParaRPr lang="he-IL" baseline="0" dirty="0" smtClean="0"/>
          </a:p>
          <a:p>
            <a:r>
              <a:rPr lang="he-IL" baseline="0" dirty="0" smtClean="0"/>
              <a:t>שינוי מערכתי – מדבר על שינוי בשיטה, זכויות אדם יבואו לידי ביטוי בשינוי מערכתי כאשר העבדות נאסרת, או כאשר מחייבים שכר מינימום, והשינוי התפיסתי שנשים הן בעלות מעמד שווה לגבר, יבוא לידי ביטוי במתן זכות בחירה.. מי שעוסק בכך, לדוגמא, הם מחוקקים ומשפטנים מהצד המערכתי, ואקטיביסטים ומכוני חשיבה למיניהם מהצד האזרחי. </a:t>
            </a:r>
          </a:p>
          <a:p>
            <a:endParaRPr lang="he-IL" baseline="0" dirty="0" smtClean="0"/>
          </a:p>
          <a:p>
            <a:r>
              <a:rPr lang="he-IL" baseline="0" dirty="0" smtClean="0"/>
              <a:t>אם לוקחים את המודל של מייסי, אפשר לשייך את עולם ההשקעות האחראיות למספר מימדים: </a:t>
            </a:r>
          </a:p>
          <a:p>
            <a:endParaRPr lang="he-IL" baseline="0" dirty="0" smtClean="0"/>
          </a:p>
          <a:p>
            <a:r>
              <a:rPr lang="he-IL" baseline="0" dirty="0" smtClean="0"/>
              <a:t>הן בעלות פוטנציאל לייצר שינוי במימד ההחזקה (על ידי כך שהן גורמת לחברות לייצר ערך חברתי וסביבתי גבוה) </a:t>
            </a:r>
          </a:p>
          <a:p>
            <a:endParaRPr lang="he-IL" baseline="0" dirty="0" smtClean="0"/>
          </a:p>
          <a:p>
            <a:r>
              <a:rPr lang="he-IL" baseline="0" dirty="0" smtClean="0"/>
              <a:t>הן גם פועלות לשינוי תפיסתי, כי הן מייצרות הבנה שלחברות יש אחריות </a:t>
            </a:r>
            <a:r>
              <a:rPr lang="he-IL" baseline="0" dirty="0" err="1" smtClean="0"/>
              <a:t>ומחוייבות</a:t>
            </a:r>
            <a:r>
              <a:rPr lang="he-IL" baseline="0" dirty="0" smtClean="0"/>
              <a:t> להשפיע בצורה חיובית על האנשים והסביבה, ולא רק למקסם את שורת הרווח לבעלי המניות. </a:t>
            </a:r>
          </a:p>
          <a:p>
            <a:r>
              <a:rPr lang="he-IL" baseline="0" dirty="0" smtClean="0"/>
              <a:t>בעקבות כל אלו, השקעות אחראיות יכולות אפילו להוביל </a:t>
            </a:r>
          </a:p>
          <a:p>
            <a:endParaRPr lang="he-IL" baseline="0" dirty="0" smtClean="0"/>
          </a:p>
          <a:p>
            <a:r>
              <a:rPr lang="he-IL" baseline="0" dirty="0" smtClean="0"/>
              <a:t>לשינוי מערכתי באמצעות חקיקה שמקדמת הפנמה של העלויות החיצוניות במחירי המוצרים והשירותים, כך שבאופן מערכתי הפעילות העסקית תירתם לשיפור הטוב המשותף והמלחמה בשינוי האקלים.  </a:t>
            </a:r>
          </a:p>
        </p:txBody>
      </p:sp>
      <p:sp>
        <p:nvSpPr>
          <p:cNvPr id="4" name="מציין מיקום של מספר שקופית 3"/>
          <p:cNvSpPr>
            <a:spLocks noGrp="1"/>
          </p:cNvSpPr>
          <p:nvPr>
            <p:ph type="sldNum" sz="quarter" idx="10"/>
          </p:nvPr>
        </p:nvSpPr>
        <p:spPr/>
        <p:txBody>
          <a:bodyPr/>
          <a:lstStyle/>
          <a:p>
            <a:fld id="{80A2A690-C5A9-4760-9CB7-040458CA4ACA}" type="slidenum">
              <a:rPr lang="he-IL" smtClean="0"/>
              <a:t>8</a:t>
            </a:fld>
            <a:endParaRPr lang="he-IL"/>
          </a:p>
        </p:txBody>
      </p:sp>
    </p:spTree>
    <p:extLst>
      <p:ext uri="{BB962C8B-B14F-4D97-AF65-F5344CB8AC3E}">
        <p14:creationId xmlns:p14="http://schemas.microsoft.com/office/powerpoint/2010/main" val="1524245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r>
              <a:rPr lang="he-IL" baseline="0" dirty="0" smtClean="0"/>
              <a:t>אני אסיים בסיפור עם פרספקטיבה היסטורית:</a:t>
            </a:r>
          </a:p>
          <a:p>
            <a:r>
              <a:rPr lang="he-IL" baseline="0" dirty="0" smtClean="0"/>
              <a:t>בשלהי המאה ה18 התחילו משקיעים לדרוש מחברות להציג להם את הדו"חות הכספיים שלהם כדי שיוכלו להחליט אם להשקיע בהם. כך נוצרו הדוחות הכספיים, שאנחנו מכירים כיום שהחברות מפרסמות כל רבעון או חציון ושעל פיהם משקיעים מחליטים באילו חברות להשקיע ובאילו לא. רק באמצע המאה 19 התחילו חלק מהמדינות לחייב את הגשת הדוחות ולמסות בהתאם להם. </a:t>
            </a:r>
          </a:p>
          <a:p>
            <a:r>
              <a:rPr lang="he-IL" baseline="0" dirty="0" smtClean="0"/>
              <a:t>כיום אנחנו נמצאים בתהליך דומה – המשקיעים דורשים מהחברות את המאזנים החברתיים והסביבתיים שלהם – ולא רחוק היום שבו המדינה תחייב את החברות להגשת המאזנים הללו ותתמרץ ותתגמל אותם בהתאם להם. </a:t>
            </a:r>
          </a:p>
          <a:p>
            <a:endParaRPr lang="he-IL" baseline="0" dirty="0" smtClean="0"/>
          </a:p>
          <a:p>
            <a:r>
              <a:rPr lang="he-IL" baseline="0" dirty="0" smtClean="0"/>
              <a:t>תודה רבה על ההקשבה </a:t>
            </a:r>
          </a:p>
          <a:p>
            <a:r>
              <a:rPr lang="he-IL" baseline="0" dirty="0" smtClean="0"/>
              <a:t> </a:t>
            </a:r>
          </a:p>
          <a:p>
            <a:r>
              <a:rPr lang="he-IL" baseline="0" dirty="0" smtClean="0"/>
              <a:t> </a:t>
            </a:r>
            <a:endParaRPr lang="he-IL" dirty="0" smtClean="0"/>
          </a:p>
          <a:p>
            <a:endParaRPr lang="he-IL" b="0" baseline="0" dirty="0" smtClean="0"/>
          </a:p>
        </p:txBody>
      </p:sp>
      <p:sp>
        <p:nvSpPr>
          <p:cNvPr id="4" name="מציין מיקום של מספר שקופית 3"/>
          <p:cNvSpPr>
            <a:spLocks noGrp="1"/>
          </p:cNvSpPr>
          <p:nvPr>
            <p:ph type="sldNum" sz="quarter" idx="10"/>
          </p:nvPr>
        </p:nvSpPr>
        <p:spPr/>
        <p:txBody>
          <a:bodyPr/>
          <a:lstStyle/>
          <a:p>
            <a:fld id="{709783B4-3DAA-4985-A3CD-72B7484A9FDE}" type="slidenum">
              <a:rPr lang="he-IL" smtClean="0"/>
              <a:pPr/>
              <a:t>9</a:t>
            </a:fld>
            <a:endParaRPr lang="he-IL"/>
          </a:p>
        </p:txBody>
      </p:sp>
    </p:spTree>
    <p:extLst>
      <p:ext uri="{BB962C8B-B14F-4D97-AF65-F5344CB8AC3E}">
        <p14:creationId xmlns:p14="http://schemas.microsoft.com/office/powerpoint/2010/main" val="2626325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sp>
        <p:nvSpPr>
          <p:cNvPr id="10" name="משולש ישר-זווית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כותרת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he-IL" smtClean="0"/>
              <a:t>לחץ כדי לערוך סגנון כותרת של תבנית בסיס</a:t>
            </a:r>
            <a:endParaRPr kumimoji="0" lang="en-US"/>
          </a:p>
        </p:txBody>
      </p:sp>
      <p:sp>
        <p:nvSpPr>
          <p:cNvPr id="17" name="כותרת משנה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he-IL" smtClean="0"/>
              <a:t>לחץ כדי לערוך סגנון כותרת משנה של תבנית בסיס</a:t>
            </a:r>
            <a:endParaRPr kumimoji="0" lang="en-US"/>
          </a:p>
        </p:txBody>
      </p:sp>
      <p:grpSp>
        <p:nvGrpSpPr>
          <p:cNvPr id="2" name="קבוצה 1"/>
          <p:cNvGrpSpPr/>
          <p:nvPr/>
        </p:nvGrpSpPr>
        <p:grpSpPr>
          <a:xfrm>
            <a:off x="-3765" y="4953000"/>
            <a:ext cx="9147765" cy="1912088"/>
            <a:chOff x="-3765" y="4832896"/>
            <a:chExt cx="9147765" cy="2032192"/>
          </a:xfrm>
        </p:grpSpPr>
        <p:sp>
          <p:nvSpPr>
            <p:cNvPr id="7" name="צורה חופשית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צורה חופשית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צורה חופשית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מחבר ישר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מציין מיקום של תאריך 29"/>
          <p:cNvSpPr>
            <a:spLocks noGrp="1"/>
          </p:cNvSpPr>
          <p:nvPr>
            <p:ph type="dt" sz="half" idx="10"/>
          </p:nvPr>
        </p:nvSpPr>
        <p:spPr/>
        <p:txBody>
          <a:bodyPr/>
          <a:lstStyle>
            <a:lvl1pPr>
              <a:defRPr>
                <a:solidFill>
                  <a:srgbClr val="FFFFFF"/>
                </a:solidFill>
              </a:defRPr>
            </a:lvl1pPr>
            <a:extLst/>
          </a:lstStyle>
          <a:p>
            <a:fld id="{93647E85-FA74-45BE-A4F9-D10E68D115CC}" type="datetime8">
              <a:rPr lang="he-IL" smtClean="0"/>
              <a:t>16 אוקטובר 19</a:t>
            </a:fld>
            <a:endParaRPr lang="he-IL"/>
          </a:p>
        </p:txBody>
      </p:sp>
      <p:sp>
        <p:nvSpPr>
          <p:cNvPr id="19" name="מציין מיקום של כותרת תחתונה 18"/>
          <p:cNvSpPr>
            <a:spLocks noGrp="1"/>
          </p:cNvSpPr>
          <p:nvPr>
            <p:ph type="ftr" sz="quarter" idx="11"/>
          </p:nvPr>
        </p:nvSpPr>
        <p:spPr/>
        <p:txBody>
          <a:bodyPr/>
          <a:lstStyle>
            <a:lvl1pPr>
              <a:defRPr>
                <a:solidFill>
                  <a:schemeClr val="accent1">
                    <a:tint val="20000"/>
                  </a:schemeClr>
                </a:solidFill>
              </a:defRPr>
            </a:lvl1pPr>
            <a:extLst/>
          </a:lstStyle>
          <a:p>
            <a:endParaRPr lang="he-IL"/>
          </a:p>
        </p:txBody>
      </p:sp>
      <p:sp>
        <p:nvSpPr>
          <p:cNvPr id="27" name="מציין מיקום של מספר שקופית 26"/>
          <p:cNvSpPr>
            <a:spLocks noGrp="1"/>
          </p:cNvSpPr>
          <p:nvPr>
            <p:ph type="sldNum" sz="quarter" idx="12"/>
          </p:nvPr>
        </p:nvSpPr>
        <p:spPr/>
        <p:txBody>
          <a:bodyPr/>
          <a:lstStyle>
            <a:lvl1pPr>
              <a:defRPr>
                <a:solidFill>
                  <a:srgbClr val="FFFFFF"/>
                </a:solidFill>
              </a:defRPr>
            </a:lvl1pPr>
            <a:extLst/>
          </a:lstStyle>
          <a:p>
            <a:fld id="{DAF22AC9-109E-4E4D-92F9-530E51D9A3A2}" type="slidenum">
              <a:rPr lang="he-IL" smtClean="0"/>
              <a:pPr/>
              <a:t>‹#›</a:t>
            </a:fld>
            <a:endParaRPr lang="he-I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extLst/>
          </a:lstStyle>
          <a:p>
            <a:r>
              <a:rPr kumimoji="0" lang="he-IL" smtClean="0"/>
              <a:t>לחץ כדי לערוך סגנון כותרת של תבנית בסיס</a:t>
            </a:r>
            <a:endParaRPr kumimoji="0" lang="en-US"/>
          </a:p>
        </p:txBody>
      </p:sp>
      <p:sp>
        <p:nvSpPr>
          <p:cNvPr id="3" name="מציין מיקום של טקסט אנכי 2"/>
          <p:cNvSpPr>
            <a:spLocks noGrp="1"/>
          </p:cNvSpPr>
          <p:nvPr>
            <p:ph type="body" orient="vert" idx="1"/>
          </p:nvPr>
        </p:nvSpPr>
        <p:spPr>
          <a:xfrm>
            <a:off x="457200" y="1481329"/>
            <a:ext cx="8229600" cy="4386071"/>
          </a:xfrm>
        </p:spPr>
        <p:txBody>
          <a:bodyPr vert="eaVert"/>
          <a:lstStyle>
            <a:extLs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מציין מיקום של תאריך 3"/>
          <p:cNvSpPr>
            <a:spLocks noGrp="1"/>
          </p:cNvSpPr>
          <p:nvPr>
            <p:ph type="dt" sz="half" idx="10"/>
          </p:nvPr>
        </p:nvSpPr>
        <p:spPr/>
        <p:txBody>
          <a:bodyPr/>
          <a:lstStyle>
            <a:extLst/>
          </a:lstStyle>
          <a:p>
            <a:fld id="{92BD8159-0D83-4D5B-99B0-28D2ED2763E5}" type="datetime8">
              <a:rPr lang="he-IL" smtClean="0"/>
              <a:t>16 אוקטובר 19</a:t>
            </a:fld>
            <a:endParaRPr lang="he-IL"/>
          </a:p>
        </p:txBody>
      </p:sp>
      <p:sp>
        <p:nvSpPr>
          <p:cNvPr id="5" name="מציין מיקום של כותרת תחתונה 4"/>
          <p:cNvSpPr>
            <a:spLocks noGrp="1"/>
          </p:cNvSpPr>
          <p:nvPr>
            <p:ph type="ftr" sz="quarter" idx="11"/>
          </p:nvPr>
        </p:nvSpPr>
        <p:spPr/>
        <p:txBody>
          <a:bodyPr/>
          <a:lstStyle>
            <a:extLst/>
          </a:lstStyle>
          <a:p>
            <a:endParaRPr lang="he-IL"/>
          </a:p>
        </p:txBody>
      </p:sp>
      <p:sp>
        <p:nvSpPr>
          <p:cNvPr id="6" name="מציין מיקום של מספר שקופית 5"/>
          <p:cNvSpPr>
            <a:spLocks noGrp="1"/>
          </p:cNvSpPr>
          <p:nvPr>
            <p:ph type="sldNum" sz="quarter" idx="12"/>
          </p:nvPr>
        </p:nvSpPr>
        <p:spPr/>
        <p:txBody>
          <a:bodyPr/>
          <a:lstStyle>
            <a:extLst/>
          </a:lstStyle>
          <a:p>
            <a:fld id="{DAF22AC9-109E-4E4D-92F9-530E51D9A3A2}" type="slidenum">
              <a:rPr lang="he-IL" smtClean="0"/>
              <a:pPr/>
              <a:t>‹#›</a:t>
            </a:fld>
            <a:endParaRPr lang="he-I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844013" y="274640"/>
            <a:ext cx="1777470" cy="5592761"/>
          </a:xfrm>
        </p:spPr>
        <p:txBody>
          <a:bodyPr vert="eaVert"/>
          <a:lstStyle>
            <a:extLst/>
          </a:lstStyle>
          <a:p>
            <a:r>
              <a:rPr kumimoji="0" lang="he-IL" smtClean="0"/>
              <a:t>לחץ כדי לערוך סגנון כותרת של תבנית בסיס</a:t>
            </a:r>
            <a:endParaRPr kumimoji="0" lang="en-US"/>
          </a:p>
        </p:txBody>
      </p:sp>
      <p:sp>
        <p:nvSpPr>
          <p:cNvPr id="3" name="מציין מיקום של טקסט אנכי 2"/>
          <p:cNvSpPr>
            <a:spLocks noGrp="1"/>
          </p:cNvSpPr>
          <p:nvPr>
            <p:ph type="body" orient="vert" idx="1"/>
          </p:nvPr>
        </p:nvSpPr>
        <p:spPr>
          <a:xfrm>
            <a:off x="457200" y="274641"/>
            <a:ext cx="6324600" cy="5592760"/>
          </a:xfrm>
        </p:spPr>
        <p:txBody>
          <a:bodyPr vert="eaVert"/>
          <a:lstStyle>
            <a:extLs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מציין מיקום של תאריך 3"/>
          <p:cNvSpPr>
            <a:spLocks noGrp="1"/>
          </p:cNvSpPr>
          <p:nvPr>
            <p:ph type="dt" sz="half" idx="10"/>
          </p:nvPr>
        </p:nvSpPr>
        <p:spPr/>
        <p:txBody>
          <a:bodyPr/>
          <a:lstStyle>
            <a:extLst/>
          </a:lstStyle>
          <a:p>
            <a:fld id="{26531980-2585-45E0-ACBF-1A7201FA4AC8}" type="datetime8">
              <a:rPr lang="he-IL" smtClean="0"/>
              <a:t>16 אוקטובר 19</a:t>
            </a:fld>
            <a:endParaRPr lang="he-IL"/>
          </a:p>
        </p:txBody>
      </p:sp>
      <p:sp>
        <p:nvSpPr>
          <p:cNvPr id="5" name="מציין מיקום של כותרת תחתונה 4"/>
          <p:cNvSpPr>
            <a:spLocks noGrp="1"/>
          </p:cNvSpPr>
          <p:nvPr>
            <p:ph type="ftr" sz="quarter" idx="11"/>
          </p:nvPr>
        </p:nvSpPr>
        <p:spPr/>
        <p:txBody>
          <a:bodyPr/>
          <a:lstStyle>
            <a:extLst/>
          </a:lstStyle>
          <a:p>
            <a:endParaRPr lang="he-IL"/>
          </a:p>
        </p:txBody>
      </p:sp>
      <p:sp>
        <p:nvSpPr>
          <p:cNvPr id="6" name="מציין מיקום של מספר שקופית 5"/>
          <p:cNvSpPr>
            <a:spLocks noGrp="1"/>
          </p:cNvSpPr>
          <p:nvPr>
            <p:ph type="sldNum" sz="quarter" idx="12"/>
          </p:nvPr>
        </p:nvSpPr>
        <p:spPr/>
        <p:txBody>
          <a:bodyPr/>
          <a:lstStyle>
            <a:extLst/>
          </a:lstStyle>
          <a:p>
            <a:fld id="{DAF22AC9-109E-4E4D-92F9-530E51D9A3A2}" type="slidenum">
              <a:rPr lang="he-IL" smtClean="0"/>
              <a:pPr/>
              <a:t>‹#›</a:t>
            </a:fld>
            <a:endParaRPr lang="he-I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lstStyle>
            <a:extLs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מציין מיקום של תאריך 3"/>
          <p:cNvSpPr>
            <a:spLocks noGrp="1"/>
          </p:cNvSpPr>
          <p:nvPr>
            <p:ph type="dt" sz="half" idx="10"/>
          </p:nvPr>
        </p:nvSpPr>
        <p:spPr/>
        <p:txBody>
          <a:bodyPr/>
          <a:lstStyle>
            <a:extLst/>
          </a:lstStyle>
          <a:p>
            <a:fld id="{7F4E83B4-FCAE-4DF3-B929-1949E48A3135}" type="datetime8">
              <a:rPr lang="he-IL" smtClean="0"/>
              <a:t>16 אוקטובר 19</a:t>
            </a:fld>
            <a:endParaRPr lang="he-IL"/>
          </a:p>
        </p:txBody>
      </p:sp>
      <p:sp>
        <p:nvSpPr>
          <p:cNvPr id="5" name="מציין מיקום של כותרת תחתונה 4"/>
          <p:cNvSpPr>
            <a:spLocks noGrp="1"/>
          </p:cNvSpPr>
          <p:nvPr>
            <p:ph type="ftr" sz="quarter" idx="11"/>
          </p:nvPr>
        </p:nvSpPr>
        <p:spPr/>
        <p:txBody>
          <a:bodyPr/>
          <a:lstStyle>
            <a:extLst/>
          </a:lstStyle>
          <a:p>
            <a:endParaRPr lang="he-IL"/>
          </a:p>
        </p:txBody>
      </p:sp>
      <p:sp>
        <p:nvSpPr>
          <p:cNvPr id="6" name="מציין מיקום של מספר שקופית 5"/>
          <p:cNvSpPr>
            <a:spLocks noGrp="1"/>
          </p:cNvSpPr>
          <p:nvPr>
            <p:ph type="sldNum" sz="quarter" idx="12"/>
          </p:nvPr>
        </p:nvSpPr>
        <p:spPr/>
        <p:txBody>
          <a:bodyPr/>
          <a:lstStyle>
            <a:extLst/>
          </a:lstStyle>
          <a:p>
            <a:fld id="{DAF22AC9-109E-4E4D-92F9-530E51D9A3A2}" type="slidenum">
              <a:rPr lang="he-IL" smtClean="0"/>
              <a:pPr/>
              <a:t>‹#›</a:t>
            </a:fld>
            <a:endParaRPr lang="he-IL"/>
          </a:p>
        </p:txBody>
      </p:sp>
      <p:sp>
        <p:nvSpPr>
          <p:cNvPr id="7" name="כותרת 6"/>
          <p:cNvSpPr>
            <a:spLocks noGrp="1"/>
          </p:cNvSpPr>
          <p:nvPr>
            <p:ph type="title"/>
          </p:nvPr>
        </p:nvSpPr>
        <p:spPr/>
        <p:txBody>
          <a:bodyPr rtlCol="0"/>
          <a:lstStyle>
            <a:extLst/>
          </a:lstStyle>
          <a:p>
            <a:r>
              <a:rPr kumimoji="0" lang="he-IL" smtClean="0"/>
              <a:t>לחץ כדי לערוך סגנון כותרת של תבנית בסיס</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bg>
      <p:bgRef idx="1002">
        <a:schemeClr val="bg1"/>
      </p:bgRef>
    </p:bg>
    <p:spTree>
      <p:nvGrpSpPr>
        <p:cNvPr id="1" name=""/>
        <p:cNvGrpSpPr/>
        <p:nvPr/>
      </p:nvGrpSpPr>
      <p:grpSpPr>
        <a:xfrm>
          <a:off x="0" y="0"/>
          <a:ext cx="0" cy="0"/>
          <a:chOff x="0" y="0"/>
          <a:chExt cx="0" cy="0"/>
        </a:xfrm>
      </p:grpSpPr>
      <p:sp>
        <p:nvSpPr>
          <p:cNvPr id="2" name="כותרת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he-IL" smtClean="0"/>
              <a:t>לחץ כדי לערוך סגנון כותרת של תבנית בסיס</a:t>
            </a:r>
            <a:endParaRPr kumimoji="0" lang="en-US"/>
          </a:p>
        </p:txBody>
      </p:sp>
      <p:sp>
        <p:nvSpPr>
          <p:cNvPr id="3" name="מציין מיקום טקסט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extLst/>
          </a:lstStyle>
          <a:p>
            <a:fld id="{5DFDF9E1-3697-40B9-B3EF-712C532D0972}" type="datetime8">
              <a:rPr lang="he-IL" smtClean="0"/>
              <a:t>16 אוקטובר 19</a:t>
            </a:fld>
            <a:endParaRPr lang="he-IL"/>
          </a:p>
        </p:txBody>
      </p:sp>
      <p:sp>
        <p:nvSpPr>
          <p:cNvPr id="5" name="מציין מיקום של כותרת תחתונה 4"/>
          <p:cNvSpPr>
            <a:spLocks noGrp="1"/>
          </p:cNvSpPr>
          <p:nvPr>
            <p:ph type="ftr" sz="quarter" idx="11"/>
          </p:nvPr>
        </p:nvSpPr>
        <p:spPr/>
        <p:txBody>
          <a:bodyPr/>
          <a:lstStyle>
            <a:extLst/>
          </a:lstStyle>
          <a:p>
            <a:endParaRPr lang="he-IL"/>
          </a:p>
        </p:txBody>
      </p:sp>
      <p:sp>
        <p:nvSpPr>
          <p:cNvPr id="6" name="מציין מיקום של מספר שקופית 5"/>
          <p:cNvSpPr>
            <a:spLocks noGrp="1"/>
          </p:cNvSpPr>
          <p:nvPr>
            <p:ph type="sldNum" sz="quarter" idx="12"/>
          </p:nvPr>
        </p:nvSpPr>
        <p:spPr/>
        <p:txBody>
          <a:bodyPr/>
          <a:lstStyle>
            <a:extLst/>
          </a:lstStyle>
          <a:p>
            <a:fld id="{DAF22AC9-109E-4E4D-92F9-530E51D9A3A2}" type="slidenum">
              <a:rPr lang="he-IL" smtClean="0"/>
              <a:pPr/>
              <a:t>‹#›</a:t>
            </a:fld>
            <a:endParaRPr lang="he-IL"/>
          </a:p>
        </p:txBody>
      </p:sp>
      <p:sp>
        <p:nvSpPr>
          <p:cNvPr id="7" name="סוגר זוויתי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סוגר זוויתי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bg>
      <p:bgRef idx="1002">
        <a:schemeClr val="bg1"/>
      </p:bgRef>
    </p:bg>
    <p:spTree>
      <p:nvGrpSpPr>
        <p:cNvPr id="1" name=""/>
        <p:cNvGrpSpPr/>
        <p:nvPr/>
      </p:nvGrpSpPr>
      <p:grpSpPr>
        <a:xfrm>
          <a:off x="0" y="0"/>
          <a:ext cx="0" cy="0"/>
          <a:chOff x="0" y="0"/>
          <a:chExt cx="0" cy="0"/>
        </a:xfrm>
      </p:grpSpPr>
      <p:sp>
        <p:nvSpPr>
          <p:cNvPr id="3" name="מציין מיקום תוכן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מציין מיקום תוכן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5" name="מציין מיקום של תאריך 4"/>
          <p:cNvSpPr>
            <a:spLocks noGrp="1"/>
          </p:cNvSpPr>
          <p:nvPr>
            <p:ph type="dt" sz="half" idx="10"/>
          </p:nvPr>
        </p:nvSpPr>
        <p:spPr/>
        <p:txBody>
          <a:bodyPr/>
          <a:lstStyle>
            <a:extLst/>
          </a:lstStyle>
          <a:p>
            <a:fld id="{67735A4E-C80F-4982-B62E-01C8767CA9CF}" type="datetime8">
              <a:rPr lang="he-IL" smtClean="0"/>
              <a:t>16 אוקטובר 19</a:t>
            </a:fld>
            <a:endParaRPr lang="he-IL"/>
          </a:p>
        </p:txBody>
      </p:sp>
      <p:sp>
        <p:nvSpPr>
          <p:cNvPr id="6" name="מציין מיקום של כותרת תחתונה 5"/>
          <p:cNvSpPr>
            <a:spLocks noGrp="1"/>
          </p:cNvSpPr>
          <p:nvPr>
            <p:ph type="ftr" sz="quarter" idx="11"/>
          </p:nvPr>
        </p:nvSpPr>
        <p:spPr/>
        <p:txBody>
          <a:bodyPr/>
          <a:lstStyle>
            <a:extLst/>
          </a:lstStyle>
          <a:p>
            <a:endParaRPr lang="he-IL"/>
          </a:p>
        </p:txBody>
      </p:sp>
      <p:sp>
        <p:nvSpPr>
          <p:cNvPr id="7" name="מציין מיקום של מספר שקופית 6"/>
          <p:cNvSpPr>
            <a:spLocks noGrp="1"/>
          </p:cNvSpPr>
          <p:nvPr>
            <p:ph type="sldNum" sz="quarter" idx="12"/>
          </p:nvPr>
        </p:nvSpPr>
        <p:spPr/>
        <p:txBody>
          <a:bodyPr/>
          <a:lstStyle>
            <a:extLst/>
          </a:lstStyle>
          <a:p>
            <a:fld id="{DAF22AC9-109E-4E4D-92F9-530E51D9A3A2}" type="slidenum">
              <a:rPr lang="he-IL" smtClean="0"/>
              <a:pPr/>
              <a:t>‹#›</a:t>
            </a:fld>
            <a:endParaRPr lang="he-IL"/>
          </a:p>
        </p:txBody>
      </p:sp>
      <p:sp>
        <p:nvSpPr>
          <p:cNvPr id="8" name="כותרת 7"/>
          <p:cNvSpPr>
            <a:spLocks noGrp="1"/>
          </p:cNvSpPr>
          <p:nvPr>
            <p:ph type="title"/>
          </p:nvPr>
        </p:nvSpPr>
        <p:spPr/>
        <p:txBody>
          <a:bodyPr rtlCol="0"/>
          <a:lstStyle>
            <a:extLst/>
          </a:lstStyle>
          <a:p>
            <a:r>
              <a:rPr kumimoji="0" lang="he-IL" smtClean="0"/>
              <a:t>לחץ כדי לערוך סגנון כותרת של תבנית בסיס</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השוואה">
    <p:bg>
      <p:bgRef idx="1003">
        <a:schemeClr val="bg1"/>
      </p:bgRef>
    </p:bg>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8229600" cy="1143000"/>
          </a:xfrm>
        </p:spPr>
        <p:txBody>
          <a:bodyPr anchor="ctr"/>
          <a:lstStyle>
            <a:lvl1pPr>
              <a:defRPr/>
            </a:lvl1pPr>
            <a:extLst/>
          </a:lstStyle>
          <a:p>
            <a:r>
              <a:rPr kumimoji="0" lang="he-IL" smtClean="0"/>
              <a:t>לחץ כדי לערוך סגנון כותרת של תבנית בסיס</a:t>
            </a:r>
            <a:endParaRPr kumimoji="0" lang="en-US"/>
          </a:p>
        </p:txBody>
      </p:sp>
      <p:sp>
        <p:nvSpPr>
          <p:cNvPr id="3" name="מציין מיקום טקסט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he-IL" smtClean="0"/>
              <a:t>לחץ כדי לערוך סגנונות טקסט של תבנית בסיס</a:t>
            </a:r>
          </a:p>
        </p:txBody>
      </p:sp>
      <p:sp>
        <p:nvSpPr>
          <p:cNvPr id="4" name="מציין מיקום טקסט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he-IL" smtClean="0"/>
              <a:t>לחץ כדי לערוך סגנונות טקסט של תבנית בסיס</a:t>
            </a:r>
          </a:p>
        </p:txBody>
      </p:sp>
      <p:sp>
        <p:nvSpPr>
          <p:cNvPr id="5" name="מציין מיקום תוכן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6" name="מציין מיקום תוכן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7" name="מציין מיקום של תאריך 6"/>
          <p:cNvSpPr>
            <a:spLocks noGrp="1"/>
          </p:cNvSpPr>
          <p:nvPr>
            <p:ph type="dt" sz="half" idx="10"/>
          </p:nvPr>
        </p:nvSpPr>
        <p:spPr/>
        <p:txBody>
          <a:bodyPr/>
          <a:lstStyle>
            <a:extLst/>
          </a:lstStyle>
          <a:p>
            <a:fld id="{71C40E0C-855B-4563-B37A-32BB0090E5B7}" type="datetime8">
              <a:rPr lang="he-IL" smtClean="0"/>
              <a:t>16 אוקטובר 19</a:t>
            </a:fld>
            <a:endParaRPr lang="he-IL"/>
          </a:p>
        </p:txBody>
      </p:sp>
      <p:sp>
        <p:nvSpPr>
          <p:cNvPr id="8" name="מציין מיקום של כותרת תחתונה 7"/>
          <p:cNvSpPr>
            <a:spLocks noGrp="1"/>
          </p:cNvSpPr>
          <p:nvPr>
            <p:ph type="ftr" sz="quarter" idx="11"/>
          </p:nvPr>
        </p:nvSpPr>
        <p:spPr/>
        <p:txBody>
          <a:bodyPr/>
          <a:lstStyle>
            <a:extLst/>
          </a:lstStyle>
          <a:p>
            <a:endParaRPr lang="he-IL"/>
          </a:p>
        </p:txBody>
      </p:sp>
      <p:sp>
        <p:nvSpPr>
          <p:cNvPr id="9" name="מציין מיקום של מספר שקופית 8"/>
          <p:cNvSpPr>
            <a:spLocks noGrp="1"/>
          </p:cNvSpPr>
          <p:nvPr>
            <p:ph type="sldNum" sz="quarter" idx="12"/>
          </p:nvPr>
        </p:nvSpPr>
        <p:spPr/>
        <p:txBody>
          <a:bodyPr/>
          <a:lstStyle>
            <a:extLst/>
          </a:lstStyle>
          <a:p>
            <a:fld id="{DAF22AC9-109E-4E4D-92F9-530E51D9A3A2}" type="slidenum">
              <a:rPr lang="he-IL" smtClean="0"/>
              <a:pPr/>
              <a:t>‹#›</a:t>
            </a:fld>
            <a:endParaRPr lang="he-IL"/>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bg>
      <p:bgRef idx="1002">
        <a:schemeClr val="bg1"/>
      </p:bgRef>
    </p:bg>
    <p:spTree>
      <p:nvGrpSpPr>
        <p:cNvPr id="1" name=""/>
        <p:cNvGrpSpPr/>
        <p:nvPr/>
      </p:nvGrpSpPr>
      <p:grpSpPr>
        <a:xfrm>
          <a:off x="0" y="0"/>
          <a:ext cx="0" cy="0"/>
          <a:chOff x="0" y="0"/>
          <a:chExt cx="0" cy="0"/>
        </a:xfrm>
      </p:grpSpPr>
      <p:sp>
        <p:nvSpPr>
          <p:cNvPr id="3" name="מציין מיקום של תאריך 2"/>
          <p:cNvSpPr>
            <a:spLocks noGrp="1"/>
          </p:cNvSpPr>
          <p:nvPr>
            <p:ph type="dt" sz="half" idx="10"/>
          </p:nvPr>
        </p:nvSpPr>
        <p:spPr/>
        <p:txBody>
          <a:bodyPr/>
          <a:lstStyle>
            <a:extLst/>
          </a:lstStyle>
          <a:p>
            <a:fld id="{91672EDE-0C1F-48C1-AB31-8A40FAC306AB}" type="datetime8">
              <a:rPr lang="he-IL" smtClean="0"/>
              <a:t>16 אוקטובר 19</a:t>
            </a:fld>
            <a:endParaRPr lang="he-IL"/>
          </a:p>
        </p:txBody>
      </p:sp>
      <p:sp>
        <p:nvSpPr>
          <p:cNvPr id="4" name="מציין מיקום של כותרת תחתונה 3"/>
          <p:cNvSpPr>
            <a:spLocks noGrp="1"/>
          </p:cNvSpPr>
          <p:nvPr>
            <p:ph type="ftr" sz="quarter" idx="11"/>
          </p:nvPr>
        </p:nvSpPr>
        <p:spPr/>
        <p:txBody>
          <a:bodyPr/>
          <a:lstStyle>
            <a:extLst/>
          </a:lstStyle>
          <a:p>
            <a:endParaRPr lang="he-IL"/>
          </a:p>
        </p:txBody>
      </p:sp>
      <p:sp>
        <p:nvSpPr>
          <p:cNvPr id="5" name="מציין מיקום של מספר שקופית 4"/>
          <p:cNvSpPr>
            <a:spLocks noGrp="1"/>
          </p:cNvSpPr>
          <p:nvPr>
            <p:ph type="sldNum" sz="quarter" idx="12"/>
          </p:nvPr>
        </p:nvSpPr>
        <p:spPr/>
        <p:txBody>
          <a:bodyPr/>
          <a:lstStyle>
            <a:extLst/>
          </a:lstStyle>
          <a:p>
            <a:fld id="{DAF22AC9-109E-4E4D-92F9-530E51D9A3A2}" type="slidenum">
              <a:rPr lang="he-IL" smtClean="0"/>
              <a:pPr/>
              <a:t>‹#›</a:t>
            </a:fld>
            <a:endParaRPr lang="he-IL"/>
          </a:p>
        </p:txBody>
      </p:sp>
      <p:sp>
        <p:nvSpPr>
          <p:cNvPr id="6" name="כותרת 5"/>
          <p:cNvSpPr>
            <a:spLocks noGrp="1"/>
          </p:cNvSpPr>
          <p:nvPr>
            <p:ph type="title"/>
          </p:nvPr>
        </p:nvSpPr>
        <p:spPr/>
        <p:txBody>
          <a:bodyPr rtlCol="0"/>
          <a:lstStyle>
            <a:extLst/>
          </a:lstStyle>
          <a:p>
            <a:r>
              <a:rPr kumimoji="0" lang="he-IL" smtClean="0"/>
              <a:t>לחץ כדי לערוך סגנון כותרת של תבנית בסיס</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extLst/>
          </a:lstStyle>
          <a:p>
            <a:fld id="{4E073386-F14A-4F1A-8970-A0DC71937659}" type="datetime8">
              <a:rPr lang="he-IL" smtClean="0"/>
              <a:t>16 אוקטובר 19</a:t>
            </a:fld>
            <a:endParaRPr lang="he-IL"/>
          </a:p>
        </p:txBody>
      </p:sp>
      <p:sp>
        <p:nvSpPr>
          <p:cNvPr id="3" name="מציין מיקום של כותרת תחתונה 2"/>
          <p:cNvSpPr>
            <a:spLocks noGrp="1"/>
          </p:cNvSpPr>
          <p:nvPr>
            <p:ph type="ftr" sz="quarter" idx="11"/>
          </p:nvPr>
        </p:nvSpPr>
        <p:spPr/>
        <p:txBody>
          <a:bodyPr/>
          <a:lstStyle>
            <a:extLst/>
          </a:lstStyle>
          <a:p>
            <a:endParaRPr lang="he-IL"/>
          </a:p>
        </p:txBody>
      </p:sp>
      <p:sp>
        <p:nvSpPr>
          <p:cNvPr id="4" name="מציין מיקום של מספר שקופית 3"/>
          <p:cNvSpPr>
            <a:spLocks noGrp="1"/>
          </p:cNvSpPr>
          <p:nvPr>
            <p:ph type="sldNum" sz="quarter" idx="12"/>
          </p:nvPr>
        </p:nvSpPr>
        <p:spPr/>
        <p:txBody>
          <a:bodyPr/>
          <a:lstStyle>
            <a:extLst/>
          </a:lstStyle>
          <a:p>
            <a:fld id="{DAF22AC9-109E-4E4D-92F9-530E51D9A3A2}" type="slidenum">
              <a:rPr lang="he-IL" smtClean="0"/>
              <a:pPr/>
              <a:t>‹#›</a:t>
            </a:fld>
            <a:endParaRPr lang="he-I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bg>
      <p:bgRef idx="1003">
        <a:schemeClr val="bg1"/>
      </p:bgRef>
    </p:bg>
    <p:spTree>
      <p:nvGrpSpPr>
        <p:cNvPr id="1" name=""/>
        <p:cNvGrpSpPr/>
        <p:nvPr/>
      </p:nvGrpSpPr>
      <p:grpSpPr>
        <a:xfrm>
          <a:off x="0" y="0"/>
          <a:ext cx="0" cy="0"/>
          <a:chOff x="0" y="0"/>
          <a:chExt cx="0" cy="0"/>
        </a:xfrm>
      </p:grpSpPr>
      <p:sp>
        <p:nvSpPr>
          <p:cNvPr id="2" name="כותרת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he-IL" smtClean="0"/>
              <a:t>לחץ כדי לערוך סגנון כותרת של תבנית בסיס</a:t>
            </a:r>
            <a:endParaRPr kumimoji="0" lang="en-US"/>
          </a:p>
        </p:txBody>
      </p:sp>
      <p:sp>
        <p:nvSpPr>
          <p:cNvPr id="3" name="מציין מיקום טקסט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he-IL" smtClean="0"/>
              <a:t>לחץ כדי לערוך סגנונות טקסט של תבנית בסיס</a:t>
            </a:r>
          </a:p>
        </p:txBody>
      </p:sp>
      <p:sp>
        <p:nvSpPr>
          <p:cNvPr id="4" name="מציין מיקום תוכן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5" name="מציין מיקום של תאריך 4"/>
          <p:cNvSpPr>
            <a:spLocks noGrp="1"/>
          </p:cNvSpPr>
          <p:nvPr>
            <p:ph type="dt" sz="half" idx="10"/>
          </p:nvPr>
        </p:nvSpPr>
        <p:spPr>
          <a:xfrm>
            <a:off x="6727032" y="6407944"/>
            <a:ext cx="1920240" cy="365760"/>
          </a:xfrm>
        </p:spPr>
        <p:txBody>
          <a:bodyPr/>
          <a:lstStyle>
            <a:extLst/>
          </a:lstStyle>
          <a:p>
            <a:fld id="{B64639B0-3F0C-41A5-9FBA-459F01E80D23}" type="datetime8">
              <a:rPr lang="he-IL" smtClean="0"/>
              <a:t>16 אוקטובר 19</a:t>
            </a:fld>
            <a:endParaRPr lang="he-IL"/>
          </a:p>
        </p:txBody>
      </p:sp>
      <p:sp>
        <p:nvSpPr>
          <p:cNvPr id="6" name="מציין מיקום של כותרת תחתונה 5"/>
          <p:cNvSpPr>
            <a:spLocks noGrp="1"/>
          </p:cNvSpPr>
          <p:nvPr>
            <p:ph type="ftr" sz="quarter" idx="11"/>
          </p:nvPr>
        </p:nvSpPr>
        <p:spPr/>
        <p:txBody>
          <a:bodyPr/>
          <a:lstStyle>
            <a:extLst/>
          </a:lstStyle>
          <a:p>
            <a:endParaRPr lang="he-IL"/>
          </a:p>
        </p:txBody>
      </p:sp>
      <p:sp>
        <p:nvSpPr>
          <p:cNvPr id="7" name="מציין מיקום של מספר שקופית 6"/>
          <p:cNvSpPr>
            <a:spLocks noGrp="1"/>
          </p:cNvSpPr>
          <p:nvPr>
            <p:ph type="sldNum" sz="quarter" idx="12"/>
          </p:nvPr>
        </p:nvSpPr>
        <p:spPr/>
        <p:txBody>
          <a:bodyPr/>
          <a:lstStyle>
            <a:extLst/>
          </a:lstStyle>
          <a:p>
            <a:fld id="{DAF22AC9-109E-4E4D-92F9-530E51D9A3A2}" type="slidenum">
              <a:rPr lang="he-IL" smtClean="0"/>
              <a:pPr/>
              <a:t>‹#›</a:t>
            </a:fld>
            <a:endParaRPr lang="he-IL"/>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bg>
      <p:bgRef idx="1002">
        <a:schemeClr val="bg1"/>
      </p:bgRef>
    </p:bg>
    <p:spTree>
      <p:nvGrpSpPr>
        <p:cNvPr id="1" name=""/>
        <p:cNvGrpSpPr/>
        <p:nvPr/>
      </p:nvGrpSpPr>
      <p:grpSpPr>
        <a:xfrm>
          <a:off x="0" y="0"/>
          <a:ext cx="0" cy="0"/>
          <a:chOff x="0" y="0"/>
          <a:chExt cx="0" cy="0"/>
        </a:xfrm>
      </p:grpSpPr>
      <p:sp>
        <p:nvSpPr>
          <p:cNvPr id="4" name="מציין מיקום טקסט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he-IL" smtClean="0"/>
              <a:t>לחץ כדי לערוך סגנונות טקסט של תבנית בסיס</a:t>
            </a:r>
          </a:p>
        </p:txBody>
      </p:sp>
      <p:sp>
        <p:nvSpPr>
          <p:cNvPr id="3" name="מציין מיקום של תמונה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he-IL" smtClean="0"/>
              <a:t>לחץ על הסמל כדי להוסיף תמונה</a:t>
            </a:r>
            <a:endParaRPr kumimoji="0" lang="en-US" dirty="0"/>
          </a:p>
        </p:txBody>
      </p:sp>
      <p:sp>
        <p:nvSpPr>
          <p:cNvPr id="5" name="מציין מיקום של תאריך 4"/>
          <p:cNvSpPr>
            <a:spLocks noGrp="1"/>
          </p:cNvSpPr>
          <p:nvPr>
            <p:ph type="dt" sz="half" idx="10"/>
          </p:nvPr>
        </p:nvSpPr>
        <p:spPr/>
        <p:txBody>
          <a:bodyPr/>
          <a:lstStyle>
            <a:lvl1pPr>
              <a:defRPr>
                <a:solidFill>
                  <a:schemeClr val="tx1"/>
                </a:solidFill>
              </a:defRPr>
            </a:lvl1pPr>
            <a:extLst/>
          </a:lstStyle>
          <a:p>
            <a:fld id="{97852EBA-12A3-4ED4-AAC4-0898A10B1CBA}" type="datetime8">
              <a:rPr lang="he-IL" smtClean="0"/>
              <a:t>16 אוקטובר 19</a:t>
            </a:fld>
            <a:endParaRPr lang="he-IL"/>
          </a:p>
        </p:txBody>
      </p:sp>
      <p:sp>
        <p:nvSpPr>
          <p:cNvPr id="6" name="מציין מיקום של כותרת תחתונה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he-IL"/>
          </a:p>
        </p:txBody>
      </p:sp>
      <p:sp>
        <p:nvSpPr>
          <p:cNvPr id="7" name="מציין מיקום של מספר שקופית 6"/>
          <p:cNvSpPr>
            <a:spLocks noGrp="1"/>
          </p:cNvSpPr>
          <p:nvPr>
            <p:ph type="sldNum" sz="quarter" idx="12"/>
          </p:nvPr>
        </p:nvSpPr>
        <p:spPr/>
        <p:txBody>
          <a:bodyPr/>
          <a:lstStyle>
            <a:lvl1pPr>
              <a:defRPr>
                <a:solidFill>
                  <a:schemeClr val="tx1"/>
                </a:solidFill>
              </a:defRPr>
            </a:lvl1pPr>
            <a:extLst/>
          </a:lstStyle>
          <a:p>
            <a:fld id="{DAF22AC9-109E-4E4D-92F9-530E51D9A3A2}" type="slidenum">
              <a:rPr lang="he-IL" smtClean="0"/>
              <a:pPr/>
              <a:t>‹#›</a:t>
            </a:fld>
            <a:endParaRPr lang="he-IL"/>
          </a:p>
        </p:txBody>
      </p:sp>
      <p:sp>
        <p:nvSpPr>
          <p:cNvPr id="2" name="כותרת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he-IL" smtClean="0"/>
              <a:t>לחץ כדי לערוך סגנון כותרת של תבנית בסיס</a:t>
            </a:r>
            <a:endParaRPr kumimoji="0" lang="en-US"/>
          </a:p>
        </p:txBody>
      </p:sp>
      <p:sp>
        <p:nvSpPr>
          <p:cNvPr id="8" name="צורה חופשית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צורה חופשית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משולש ישר-זווית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מחבר ישר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סוגר זוויתי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סוגר זוויתי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צורה חופשית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צורה חופשית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משולש ישר-זווית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מחבר ישר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מציין מיקום של כותרת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he-IL" smtClean="0"/>
              <a:t>לחץ כדי לערוך סגנון כותרת של תבנית בסיס</a:t>
            </a:r>
            <a:endParaRPr kumimoji="0" lang="en-US"/>
          </a:p>
        </p:txBody>
      </p:sp>
      <p:sp>
        <p:nvSpPr>
          <p:cNvPr id="30" name="מציין מיקום טקסט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he-IL" smtClean="0"/>
              <a:t>לחץ כדי לערוך סגנונות טקסט של תבנית בסיס</a:t>
            </a:r>
          </a:p>
          <a:p>
            <a:pPr lvl="1" eaLnBrk="1" latinLnBrk="0" hangingPunct="1"/>
            <a:r>
              <a:rPr kumimoji="0" lang="he-IL" smtClean="0"/>
              <a:t>רמה שנייה</a:t>
            </a:r>
          </a:p>
          <a:p>
            <a:pPr lvl="2" eaLnBrk="1" latinLnBrk="0" hangingPunct="1"/>
            <a:r>
              <a:rPr kumimoji="0" lang="he-IL" smtClean="0"/>
              <a:t>רמה שלישית</a:t>
            </a:r>
          </a:p>
          <a:p>
            <a:pPr lvl="3" eaLnBrk="1" latinLnBrk="0" hangingPunct="1"/>
            <a:r>
              <a:rPr kumimoji="0" lang="he-IL" smtClean="0"/>
              <a:t>רמה רביעית</a:t>
            </a:r>
          </a:p>
          <a:p>
            <a:pPr lvl="4" eaLnBrk="1" latinLnBrk="0" hangingPunct="1"/>
            <a:r>
              <a:rPr kumimoji="0" lang="he-IL" smtClean="0"/>
              <a:t>רמה חמישית</a:t>
            </a:r>
            <a:endParaRPr kumimoji="0" lang="en-US"/>
          </a:p>
        </p:txBody>
      </p:sp>
      <p:sp>
        <p:nvSpPr>
          <p:cNvPr id="10" name="מציין מיקום של תאריך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CD4F213-B2AD-479C-BBD0-9A010134A176}" type="datetime8">
              <a:rPr lang="he-IL" smtClean="0"/>
              <a:t>16 אוקטובר 19</a:t>
            </a:fld>
            <a:endParaRPr lang="he-IL"/>
          </a:p>
        </p:txBody>
      </p:sp>
      <p:sp>
        <p:nvSpPr>
          <p:cNvPr id="22" name="מציין מיקום של כותרת תחתונה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he-IL"/>
          </a:p>
        </p:txBody>
      </p:sp>
      <p:sp>
        <p:nvSpPr>
          <p:cNvPr id="18" name="מציין מיקום של מספר שקופית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DAF22AC9-109E-4E4D-92F9-530E51D9A3A2}" type="slidenum">
              <a:rPr lang="he-IL" smtClean="0"/>
              <a:pPr/>
              <a:t>‹#›</a:t>
            </a:fld>
            <a:endParaRPr lang="he-I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wav"/><Relationship Id="rId7" Type="http://schemas.openxmlformats.org/officeDocument/2006/relationships/image" Target="../media/image3.jp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notesSlide" Target="../notesSlides/notesSlide1.xml"/><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audio" Target="../media/media2.wav"/><Relationship Id="rId7" Type="http://schemas.openxmlformats.org/officeDocument/2006/relationships/image" Target="../media/image8.jpeg"/><Relationship Id="rId2" Type="http://schemas.microsoft.com/office/2007/relationships/media" Target="../media/media2.wav"/><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notesSlide" Target="../notesSlides/notesSlide2.xml"/><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3.wav"/><Relationship Id="rId7" Type="http://schemas.openxmlformats.org/officeDocument/2006/relationships/image" Target="../media/image11.jpeg"/><Relationship Id="rId12" Type="http://schemas.openxmlformats.org/officeDocument/2006/relationships/image" Target="../media/image6.png"/><Relationship Id="rId2" Type="http://schemas.microsoft.com/office/2007/relationships/media" Target="../media/media3.wav"/><Relationship Id="rId1" Type="http://schemas.openxmlformats.org/officeDocument/2006/relationships/tags" Target="../tags/tag3.xml"/><Relationship Id="rId6" Type="http://schemas.openxmlformats.org/officeDocument/2006/relationships/image" Target="../media/image7.jpeg"/><Relationship Id="rId11" Type="http://schemas.openxmlformats.org/officeDocument/2006/relationships/image" Target="../media/image15.jpeg"/><Relationship Id="rId5" Type="http://schemas.openxmlformats.org/officeDocument/2006/relationships/notesSlide" Target="../notesSlides/notesSlide3.xml"/><Relationship Id="rId10" Type="http://schemas.openxmlformats.org/officeDocument/2006/relationships/image" Target="../media/image14.jpeg"/><Relationship Id="rId4" Type="http://schemas.openxmlformats.org/officeDocument/2006/relationships/slideLayout" Target="../slideLayouts/slideLayout2.xm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media4.wav"/><Relationship Id="rId7" Type="http://schemas.openxmlformats.org/officeDocument/2006/relationships/image" Target="../media/image17.jpeg"/><Relationship Id="rId2" Type="http://schemas.microsoft.com/office/2007/relationships/media" Target="../media/media4.wav"/><Relationship Id="rId1" Type="http://schemas.openxmlformats.org/officeDocument/2006/relationships/tags" Target="../tags/tag4.xml"/><Relationship Id="rId6" Type="http://schemas.openxmlformats.org/officeDocument/2006/relationships/image" Target="../media/image16.jpeg"/><Relationship Id="rId5" Type="http://schemas.openxmlformats.org/officeDocument/2006/relationships/notesSlide" Target="../notesSlides/notesSlide4.xml"/><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6.png"/><Relationship Id="rId3" Type="http://schemas.openxmlformats.org/officeDocument/2006/relationships/audio" Target="../media/media5.wav"/><Relationship Id="rId7" Type="http://schemas.openxmlformats.org/officeDocument/2006/relationships/image" Target="../media/image21.jpeg"/><Relationship Id="rId12" Type="http://schemas.openxmlformats.org/officeDocument/2006/relationships/image" Target="../media/image26.jpeg"/><Relationship Id="rId2" Type="http://schemas.microsoft.com/office/2007/relationships/media" Target="../media/media5.wav"/><Relationship Id="rId1" Type="http://schemas.openxmlformats.org/officeDocument/2006/relationships/tags" Target="../tags/tag5.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notesSlide" Target="../notesSlides/notesSlide5.xml"/><Relationship Id="rId10" Type="http://schemas.openxmlformats.org/officeDocument/2006/relationships/image" Target="../media/image24.jpeg"/><Relationship Id="rId4" Type="http://schemas.openxmlformats.org/officeDocument/2006/relationships/slideLayout" Target="../slideLayouts/slideLayout2.xml"/><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audio" Target="../media/media6.wav"/><Relationship Id="rId7" Type="http://schemas.openxmlformats.org/officeDocument/2006/relationships/image" Target="../media/image27.jpg"/><Relationship Id="rId12" Type="http://schemas.openxmlformats.org/officeDocument/2006/relationships/image" Target="../media/image6.png"/><Relationship Id="rId2" Type="http://schemas.microsoft.com/office/2007/relationships/media" Target="../media/media6.wav"/><Relationship Id="rId1" Type="http://schemas.openxmlformats.org/officeDocument/2006/relationships/tags" Target="../tags/tag6.xml"/><Relationship Id="rId6" Type="http://schemas.openxmlformats.org/officeDocument/2006/relationships/image" Target="../media/image7.jpeg"/><Relationship Id="rId11" Type="http://schemas.openxmlformats.org/officeDocument/2006/relationships/image" Target="../media/image31.jpeg"/><Relationship Id="rId5" Type="http://schemas.openxmlformats.org/officeDocument/2006/relationships/notesSlide" Target="../notesSlides/notesSlide6.xml"/><Relationship Id="rId10" Type="http://schemas.openxmlformats.org/officeDocument/2006/relationships/image" Target="../media/image30.png"/><Relationship Id="rId4" Type="http://schemas.openxmlformats.org/officeDocument/2006/relationships/slideLayout" Target="../slideLayouts/slideLayout2.xml"/><Relationship Id="rId9" Type="http://schemas.openxmlformats.org/officeDocument/2006/relationships/image" Target="../media/image29.jp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6.png"/><Relationship Id="rId3" Type="http://schemas.openxmlformats.org/officeDocument/2006/relationships/audio" Target="../media/media7.wav"/><Relationship Id="rId7" Type="http://schemas.openxmlformats.org/officeDocument/2006/relationships/diagramData" Target="../diagrams/data1.xml"/><Relationship Id="rId12" Type="http://schemas.openxmlformats.org/officeDocument/2006/relationships/image" Target="../media/image32.jpg"/><Relationship Id="rId2" Type="http://schemas.microsoft.com/office/2007/relationships/media" Target="../media/media7.wav"/><Relationship Id="rId1" Type="http://schemas.openxmlformats.org/officeDocument/2006/relationships/tags" Target="../tags/tag7.xml"/><Relationship Id="rId6" Type="http://schemas.openxmlformats.org/officeDocument/2006/relationships/image" Target="../media/image7.jpeg"/><Relationship Id="rId11" Type="http://schemas.microsoft.com/office/2007/relationships/diagramDrawing" Target="../diagrams/drawing1.xml"/><Relationship Id="rId5" Type="http://schemas.openxmlformats.org/officeDocument/2006/relationships/notesSlide" Target="../notesSlides/notesSlide7.xml"/><Relationship Id="rId10" Type="http://schemas.openxmlformats.org/officeDocument/2006/relationships/diagramColors" Target="../diagrams/colors1.xml"/><Relationship Id="rId4" Type="http://schemas.openxmlformats.org/officeDocument/2006/relationships/slideLayout" Target="../slideLayouts/slideLayout2.xml"/><Relationship Id="rId9"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35.jpg"/><Relationship Id="rId18" Type="http://schemas.openxmlformats.org/officeDocument/2006/relationships/image" Target="../media/image6.png"/><Relationship Id="rId3" Type="http://schemas.openxmlformats.org/officeDocument/2006/relationships/audio" Target="../media/media8.wav"/><Relationship Id="rId7" Type="http://schemas.openxmlformats.org/officeDocument/2006/relationships/diagramData" Target="../diagrams/data2.xml"/><Relationship Id="rId12" Type="http://schemas.openxmlformats.org/officeDocument/2006/relationships/image" Target="../media/image34.jpg"/><Relationship Id="rId17" Type="http://schemas.openxmlformats.org/officeDocument/2006/relationships/image" Target="../media/image39.jpg"/><Relationship Id="rId2" Type="http://schemas.microsoft.com/office/2007/relationships/media" Target="../media/media8.wav"/><Relationship Id="rId16" Type="http://schemas.openxmlformats.org/officeDocument/2006/relationships/image" Target="../media/image38.jpg"/><Relationship Id="rId1" Type="http://schemas.openxmlformats.org/officeDocument/2006/relationships/tags" Target="../tags/tag8.xml"/><Relationship Id="rId6" Type="http://schemas.openxmlformats.org/officeDocument/2006/relationships/image" Target="../media/image33.jpeg"/><Relationship Id="rId11" Type="http://schemas.microsoft.com/office/2007/relationships/diagramDrawing" Target="../diagrams/drawing2.xml"/><Relationship Id="rId5" Type="http://schemas.openxmlformats.org/officeDocument/2006/relationships/notesSlide" Target="../notesSlides/notesSlide8.xml"/><Relationship Id="rId15" Type="http://schemas.openxmlformats.org/officeDocument/2006/relationships/image" Target="../media/image37.jpeg"/><Relationship Id="rId10" Type="http://schemas.openxmlformats.org/officeDocument/2006/relationships/diagramColors" Target="../diagrams/colors2.xml"/><Relationship Id="rId4" Type="http://schemas.openxmlformats.org/officeDocument/2006/relationships/slideLayout" Target="../slideLayouts/slideLayout2.xml"/><Relationship Id="rId9" Type="http://schemas.openxmlformats.org/officeDocument/2006/relationships/diagramQuickStyle" Target="../diagrams/quickStyle2.xml"/><Relationship Id="rId14" Type="http://schemas.openxmlformats.org/officeDocument/2006/relationships/image" Target="../media/image36.jp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9.wav"/><Relationship Id="rId7" Type="http://schemas.openxmlformats.org/officeDocument/2006/relationships/image" Target="../media/image40.jpeg"/><Relationship Id="rId2" Type="http://schemas.microsoft.com/office/2007/relationships/media" Target="../media/media9.wav"/><Relationship Id="rId1" Type="http://schemas.openxmlformats.org/officeDocument/2006/relationships/tags" Target="../tags/tag9.xml"/><Relationship Id="rId6" Type="http://schemas.openxmlformats.org/officeDocument/2006/relationships/image" Target="../media/image7.jpe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p:txBody>
          <a:bodyPr>
            <a:normAutofit fontScale="90000"/>
          </a:bodyPr>
          <a:lstStyle/>
          <a:p>
            <a:pPr algn="ctr"/>
            <a:r>
              <a:rPr lang="he-IL" i="1" dirty="0" smtClean="0"/>
              <a:t>כלכלה מקיימת</a:t>
            </a:r>
            <a:br>
              <a:rPr lang="he-IL" i="1" dirty="0" smtClean="0"/>
            </a:br>
            <a:r>
              <a:rPr lang="he-IL" i="1" dirty="0" smtClean="0"/>
              <a:t>השקעות אחראיות</a:t>
            </a:r>
            <a:br>
              <a:rPr lang="he-IL" i="1" dirty="0" smtClean="0"/>
            </a:br>
            <a:r>
              <a:rPr lang="he-IL" i="1" dirty="0" smtClean="0"/>
              <a:t>ומה שביניהן</a:t>
            </a:r>
            <a:endParaRPr lang="he-IL" i="1" dirty="0"/>
          </a:p>
        </p:txBody>
      </p:sp>
      <p:sp>
        <p:nvSpPr>
          <p:cNvPr id="3" name="כותרת משנה 2"/>
          <p:cNvSpPr>
            <a:spLocks noGrp="1"/>
          </p:cNvSpPr>
          <p:nvPr>
            <p:ph type="subTitle" idx="1"/>
          </p:nvPr>
        </p:nvSpPr>
        <p:spPr/>
        <p:txBody>
          <a:bodyPr/>
          <a:lstStyle/>
          <a:p>
            <a:r>
              <a:rPr lang="he-IL" dirty="0" smtClean="0"/>
              <a:t>כנס חירום אקלימי</a:t>
            </a:r>
          </a:p>
          <a:p>
            <a:endParaRPr lang="he-IL" dirty="0" smtClean="0"/>
          </a:p>
        </p:txBody>
      </p:sp>
      <p:pic>
        <p:nvPicPr>
          <p:cNvPr id="11" name="Picture 2" descr="C:\Users\yuval\Dropbox\יחד\יוצרים חברה מקיימת\לוגו\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65968" y="548680"/>
            <a:ext cx="3575790" cy="1152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 name="תמונה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9912" y="4213449"/>
            <a:ext cx="1519273" cy="727719"/>
          </a:xfrm>
          <a:prstGeom prst="rect">
            <a:avLst/>
          </a:prstGeom>
        </p:spPr>
      </p:pic>
      <p:pic>
        <p:nvPicPr>
          <p:cNvPr id="7" name="תמונה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7522" y="4115160"/>
            <a:ext cx="1614958" cy="839664"/>
          </a:xfrm>
          <a:prstGeom prst="rect">
            <a:avLst/>
          </a:prstGeom>
        </p:spPr>
      </p:pic>
      <p:pic>
        <p:nvPicPr>
          <p:cNvPr id="8" name="תמונה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575" y="4217623"/>
            <a:ext cx="1695687" cy="590632"/>
          </a:xfrm>
          <a:prstGeom prst="rect">
            <a:avLst/>
          </a:prstGeom>
        </p:spPr>
      </p:pic>
      <p:pic>
        <p:nvPicPr>
          <p:cNvPr id="14" name="שמע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6806"/>
    </mc:Choice>
    <mc:Fallback xmlns="">
      <p:transition spd="slow" advTm="36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a:normAutofit fontScale="90000"/>
          </a:bodyPr>
          <a:lstStyle/>
          <a:p>
            <a:pPr algn="r"/>
            <a:r>
              <a:rPr lang="he-IL" dirty="0" smtClean="0"/>
              <a:t>השקעות אחראיות כדרך לשפר את הכלכלה ואת העולם</a:t>
            </a:r>
            <a:endParaRPr lang="he-IL" dirty="0"/>
          </a:p>
        </p:txBody>
      </p:sp>
      <p:pic>
        <p:nvPicPr>
          <p:cNvPr id="5" name="Picture 2" descr="C:\Users\yuval\Dropbox\יחד\יוצרים חברה מקיימת\לוגו\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2320" y="6373436"/>
            <a:ext cx="1461445" cy="4708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pact Investments: Good Profits? - Seven Pillars Institu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1680" y="1700808"/>
            <a:ext cx="6192688" cy="41365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tse2.mm.bing.net/th?id=OIP.w_ONQ4Wa0I7l_0bBDz-BSgHaFZ&amp;pid=Ap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8506" y="1913407"/>
            <a:ext cx="5099035" cy="37113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63888" y="1514605"/>
            <a:ext cx="2448272" cy="4508927"/>
          </a:xfrm>
          <a:prstGeom prst="rect">
            <a:avLst/>
          </a:prstGeom>
          <a:noFill/>
        </p:spPr>
        <p:txBody>
          <a:bodyPr wrap="square" rtlCol="1">
            <a:spAutoFit/>
          </a:bodyPr>
          <a:lstStyle/>
          <a:p>
            <a:r>
              <a:rPr lang="he-IL" sz="28700" b="1" dirty="0" smtClean="0">
                <a:solidFill>
                  <a:srgbClr val="FF0000"/>
                </a:solidFill>
              </a:rPr>
              <a:t>?</a:t>
            </a:r>
            <a:endParaRPr lang="he-IL" sz="28700" b="1" dirty="0">
              <a:solidFill>
                <a:srgbClr val="FF0000"/>
              </a:solidFill>
            </a:endParaRPr>
          </a:p>
        </p:txBody>
      </p:sp>
      <p:pic>
        <p:nvPicPr>
          <p:cNvPr id="1026" name="Picture 2" descr="Image result for quality of lif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1680" y="1626555"/>
            <a:ext cx="6422789" cy="4322725"/>
          </a:xfrm>
          <a:prstGeom prst="rect">
            <a:avLst/>
          </a:prstGeom>
          <a:noFill/>
          <a:extLst>
            <a:ext uri="{909E8E84-426E-40DD-AFC4-6F175D3DCCD1}">
              <a14:hiddenFill xmlns:a14="http://schemas.microsoft.com/office/drawing/2010/main">
                <a:solidFill>
                  <a:srgbClr val="FFFFFF"/>
                </a:solidFill>
              </a14:hiddenFill>
            </a:ext>
          </a:extLst>
        </p:spPr>
      </p:pic>
      <p:pic>
        <p:nvPicPr>
          <p:cNvPr id="9" name="שמע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62585186"/>
      </p:ext>
    </p:extLst>
  </p:cSld>
  <p:clrMapOvr>
    <a:masterClrMapping/>
  </p:clrMapOvr>
  <mc:AlternateContent xmlns:mc="http://schemas.openxmlformats.org/markup-compatibility/2006" xmlns:p14="http://schemas.microsoft.com/office/powerpoint/2010/main">
    <mc:Choice Requires="p14">
      <p:transition spd="slow" p14:dur="2000" advTm="100795"/>
    </mc:Choice>
    <mc:Fallback xmlns="">
      <p:transition spd="slow" advTm="100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6" presetClass="emph" presetSubtype="0" fill="hold" grpId="1" nodeType="withEffect">
                                  <p:stCondLst>
                                    <p:cond delay="0"/>
                                  </p:stCondLst>
                                  <p:childTnLst>
                                    <p:animScale>
                                      <p:cBhvr>
                                        <p:cTn id="22" dur="2000" fill="hold"/>
                                        <p:tgtEl>
                                          <p:spTgt spid="4"/>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a:xfrm>
            <a:off x="2884211" y="260648"/>
            <a:ext cx="3754760" cy="1143000"/>
          </a:xfrm>
        </p:spPr>
        <p:txBody>
          <a:bodyPr>
            <a:normAutofit/>
          </a:bodyPr>
          <a:lstStyle/>
          <a:p>
            <a:pPr algn="r"/>
            <a:r>
              <a:rPr lang="he-IL" sz="4400" dirty="0" smtClean="0">
                <a:solidFill>
                  <a:srgbClr val="7030A0"/>
                </a:solidFill>
                <a:effectLst>
                  <a:outerShdw blurRad="38100" dist="38100" dir="2700000" algn="tl">
                    <a:srgbClr val="000000">
                      <a:alpha val="43137"/>
                    </a:srgbClr>
                  </a:outerShdw>
                </a:effectLst>
              </a:rPr>
              <a:t>עלויות חיצוניות </a:t>
            </a:r>
            <a:endParaRPr lang="he-IL" dirty="0">
              <a:solidFill>
                <a:srgbClr val="7030A0"/>
              </a:solidFill>
              <a:effectLst>
                <a:outerShdw blurRad="38100" dist="38100" dir="2700000" algn="tl">
                  <a:srgbClr val="000000">
                    <a:alpha val="43137"/>
                  </a:srgbClr>
                </a:outerShdw>
              </a:effectLst>
            </a:endParaRPr>
          </a:p>
        </p:txBody>
      </p:sp>
      <p:pic>
        <p:nvPicPr>
          <p:cNvPr id="9" name="Picture 2" descr="C:\Users\yuval\Dropbox\יחד\יוצרים חברה מקיימת\לוגו\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9669" y="6387119"/>
            <a:ext cx="1461445" cy="4708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tse1.mm.bing.net/th?id=OIP.5mo6SXVbwirINNiF7EII2wHaDt&amp;pid=Ap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640" y="1772816"/>
            <a:ext cx="3145440" cy="15727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iltation - Wikiped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08104" y="4849743"/>
            <a:ext cx="2363755" cy="177281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ashion Victims – Documentary on Bangladesh Sweat Shops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70867" y="1605030"/>
            <a:ext cx="3197604" cy="172442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tse3.mm.bing.net/th?id=OIP.OebuRwI0K6ernfwzJbsCIgHaEj&amp;pid=Ap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3021" y="4541159"/>
            <a:ext cx="2836826" cy="174159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ousehold Products Wholesale China Yiwu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70051" y="2708920"/>
            <a:ext cx="5349164" cy="2808312"/>
          </a:xfrm>
          <a:prstGeom prst="rect">
            <a:avLst/>
          </a:prstGeom>
          <a:noFill/>
          <a:extLst>
            <a:ext uri="{909E8E84-426E-40DD-AFC4-6F175D3DCCD1}">
              <a14:hiddenFill xmlns:a14="http://schemas.microsoft.com/office/drawing/2010/main">
                <a:solidFill>
                  <a:srgbClr val="FFFFFF"/>
                </a:solidFill>
              </a14:hiddenFill>
            </a:ext>
          </a:extLst>
        </p:spPr>
      </p:pic>
      <p:pic>
        <p:nvPicPr>
          <p:cNvPr id="7" name="שמע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80464566"/>
      </p:ext>
    </p:extLst>
  </p:cSld>
  <p:clrMapOvr>
    <a:masterClrMapping/>
  </p:clrMapOvr>
  <mc:AlternateContent xmlns:mc="http://schemas.openxmlformats.org/markup-compatibility/2006" xmlns:p14="http://schemas.microsoft.com/office/powerpoint/2010/main">
    <mc:Choice Requires="p14">
      <p:transition spd="slow" p14:dur="2000" advTm="64347"/>
    </mc:Choice>
    <mc:Fallback xmlns="">
      <p:transition spd="slow" advTm="64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6" presetClass="emph" presetSubtype="0" fill="hold" grpId="1" nodeType="withEffect">
                                  <p:stCondLst>
                                    <p:cond delay="0"/>
                                  </p:stCondLst>
                                  <p:childTnLst>
                                    <p:animScale>
                                      <p:cBhvr>
                                        <p:cTn id="12" dur="2000" fill="hold"/>
                                        <p:tgtEl>
                                          <p:spTgt spid="3"/>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2"/>
          <p:cNvSpPr>
            <a:spLocks noGrp="1"/>
          </p:cNvSpPr>
          <p:nvPr>
            <p:ph type="title"/>
          </p:nvPr>
        </p:nvSpPr>
        <p:spPr>
          <a:xfrm>
            <a:off x="2987824" y="260648"/>
            <a:ext cx="3754760" cy="1143000"/>
          </a:xfrm>
        </p:spPr>
        <p:txBody>
          <a:bodyPr>
            <a:normAutofit/>
          </a:bodyPr>
          <a:lstStyle/>
          <a:p>
            <a:pPr algn="ctr"/>
            <a:r>
              <a:rPr lang="he-IL" sz="4400" dirty="0" smtClean="0">
                <a:solidFill>
                  <a:srgbClr val="7030A0"/>
                </a:solidFill>
                <a:effectLst>
                  <a:outerShdw blurRad="38100" dist="38100" dir="2700000" algn="tl">
                    <a:srgbClr val="000000">
                      <a:alpha val="43137"/>
                    </a:srgbClr>
                  </a:outerShdw>
                </a:effectLst>
              </a:rPr>
              <a:t>כלכלה מקיימת</a:t>
            </a:r>
            <a:endParaRPr lang="he-IL" dirty="0">
              <a:solidFill>
                <a:srgbClr val="7030A0"/>
              </a:solidFill>
              <a:effectLst>
                <a:outerShdw blurRad="38100" dist="38100" dir="2700000" algn="tl">
                  <a:srgbClr val="000000">
                    <a:alpha val="43137"/>
                  </a:srgbClr>
                </a:outerShdw>
              </a:effectLst>
            </a:endParaRPr>
          </a:p>
        </p:txBody>
      </p:sp>
      <p:pic>
        <p:nvPicPr>
          <p:cNvPr id="1026" name="Picture 2" descr="https://tse4.mm.bing.net/th?id=OIP.SH_ENFLiJ8LHWh9SoqhEZgHaFA&amp;pid=Ap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1441684"/>
            <a:ext cx="2840200" cy="19174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5 tips to save your insurance when recession hits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63729" y="2691334"/>
            <a:ext cx="2056344" cy="149464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tse3.mm.bing.net/th?id=OIP.CNKc143TCNGGnOr9s-15fAHaGK&amp;pid=Ap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786" y="3909364"/>
            <a:ext cx="2243651" cy="186497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ontage images contrasting clean energy production and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71187" y="1700808"/>
            <a:ext cx="3772813" cy="3744416"/>
          </a:xfrm>
          <a:prstGeom prst="rect">
            <a:avLst/>
          </a:prstGeom>
          <a:noFill/>
          <a:extLst>
            <a:ext uri="{909E8E84-426E-40DD-AFC4-6F175D3DCCD1}">
              <a14:hiddenFill xmlns:a14="http://schemas.microsoft.com/office/drawing/2010/main">
                <a:solidFill>
                  <a:srgbClr val="FFFFFF"/>
                </a:solidFill>
              </a14:hiddenFill>
            </a:ext>
          </a:extLst>
        </p:spPr>
      </p:pic>
      <p:pic>
        <p:nvPicPr>
          <p:cNvPr id="9" name="שמע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19788958"/>
      </p:ext>
    </p:extLst>
  </p:cSld>
  <p:clrMapOvr>
    <a:masterClrMapping/>
  </p:clrMapOvr>
  <mc:AlternateContent xmlns:mc="http://schemas.openxmlformats.org/markup-compatibility/2006" xmlns:p14="http://schemas.microsoft.com/office/powerpoint/2010/main">
    <mc:Choice Requires="p14">
      <p:transition spd="slow" p14:dur="2000" advTm="34350"/>
    </mc:Choice>
    <mc:Fallback xmlns="">
      <p:transition spd="slow" advTm="34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easurement Still the Missing Ingredient in Marketing| B2B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350" y="404664"/>
            <a:ext cx="3096344" cy="232255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tse3.mm.bing.net/th?id=OIP.KZqn3Eh_dGhmwbXtyuzAKwHaD4&amp;pid=Ap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6246" y="404664"/>
            <a:ext cx="4514850" cy="23622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מחבר חץ ישר 4"/>
          <p:cNvCxnSpPr/>
          <p:nvPr/>
        </p:nvCxnSpPr>
        <p:spPr>
          <a:xfrm flipH="1">
            <a:off x="3923928" y="1594825"/>
            <a:ext cx="1728192" cy="0"/>
          </a:xfrm>
          <a:prstGeom prst="straightConnector1">
            <a:avLst/>
          </a:prstGeom>
          <a:ln w="889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6" name="מלבן 5"/>
          <p:cNvSpPr/>
          <p:nvPr/>
        </p:nvSpPr>
        <p:spPr>
          <a:xfrm>
            <a:off x="6945412" y="2766864"/>
            <a:ext cx="1795684" cy="923330"/>
          </a:xfrm>
          <a:prstGeom prst="rect">
            <a:avLst/>
          </a:prstGeom>
          <a:noFill/>
        </p:spPr>
        <p:txBody>
          <a:bodyPr wrap="none" lIns="91440" tIns="45720" rIns="91440" bIns="45720">
            <a:spAutoFit/>
          </a:bodyPr>
          <a:lstStyle/>
          <a:p>
            <a:pPr algn="ctr"/>
            <a:r>
              <a:rPr lang="he-IL" sz="5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חברה</a:t>
            </a:r>
            <a:endParaRPr lang="he-IL"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8" name="מלבן 7"/>
          <p:cNvSpPr/>
          <p:nvPr/>
        </p:nvSpPr>
        <p:spPr>
          <a:xfrm>
            <a:off x="4429904" y="2816828"/>
            <a:ext cx="2053767" cy="923330"/>
          </a:xfrm>
          <a:prstGeom prst="rect">
            <a:avLst/>
          </a:prstGeom>
          <a:noFill/>
        </p:spPr>
        <p:txBody>
          <a:bodyPr wrap="none" lIns="91440" tIns="45720" rIns="91440" bIns="45720">
            <a:spAutoFit/>
          </a:bodyPr>
          <a:lstStyle/>
          <a:p>
            <a:pPr algn="ctr"/>
            <a:r>
              <a:rPr lang="he-IL"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סביבה</a:t>
            </a:r>
            <a:endParaRPr lang="he-IL"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9" name="מלבן 8"/>
          <p:cNvSpPr/>
          <p:nvPr/>
        </p:nvSpPr>
        <p:spPr>
          <a:xfrm>
            <a:off x="118574" y="2816828"/>
            <a:ext cx="3818674" cy="923330"/>
          </a:xfrm>
          <a:prstGeom prst="rect">
            <a:avLst/>
          </a:prstGeom>
          <a:noFill/>
        </p:spPr>
        <p:txBody>
          <a:bodyPr wrap="none" lIns="91440" tIns="45720" rIns="91440" bIns="45720">
            <a:spAutoFit/>
          </a:bodyPr>
          <a:lstStyle/>
          <a:p>
            <a:pPr algn="ctr"/>
            <a:r>
              <a:rPr lang="he-IL" sz="54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ממשל תאגידי</a:t>
            </a:r>
            <a:endParaRPr lang="he-IL" sz="54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pic>
        <p:nvPicPr>
          <p:cNvPr id="3080" name="Picture 8" descr="Duties Of The Employer Under The Equal Remuneration Act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1474" y="4005064"/>
            <a:ext cx="3095625" cy="257175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iscrimination at Work | Disability Awareness Training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2200" y="4023855"/>
            <a:ext cx="5738896" cy="242773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tse2.mm.bing.net/th?id=OIP.x4Upc-XNYoxnIOqqljVmxQHaEx&amp;pid=Ap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26246" y="4124191"/>
            <a:ext cx="3617008" cy="232739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s://tse4.mm.bing.net/th?id=OIP.EjBX4qjrMS74DMX0T1jmfAHaE8&amp;pid=Api"/>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26246" y="3883578"/>
            <a:ext cx="3852016" cy="2568012"/>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tse2.mm.bing.net/th?id=OIP.cmL2Cz1fmNBTb6DL55wnUAHaHZ&amp;pid=Api"/>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87001" y="3883578"/>
            <a:ext cx="2626618" cy="2621077"/>
          </a:xfrm>
          <a:prstGeom prst="rect">
            <a:avLst/>
          </a:prstGeom>
          <a:noFill/>
          <a:extLst>
            <a:ext uri="{909E8E84-426E-40DD-AFC4-6F175D3DCCD1}">
              <a14:hiddenFill xmlns:a14="http://schemas.microsoft.com/office/drawing/2010/main">
                <a:solidFill>
                  <a:srgbClr val="FFFFFF"/>
                </a:solidFill>
              </a14:hiddenFill>
            </a:ext>
          </a:extLst>
        </p:spPr>
      </p:pic>
      <p:sp>
        <p:nvSpPr>
          <p:cNvPr id="10" name="מלבן 9"/>
          <p:cNvSpPr/>
          <p:nvPr/>
        </p:nvSpPr>
        <p:spPr>
          <a:xfrm>
            <a:off x="2907273" y="1012538"/>
            <a:ext cx="3888431" cy="2215991"/>
          </a:xfrm>
          <a:prstGeom prst="rect">
            <a:avLst/>
          </a:prstGeom>
          <a:noFill/>
        </p:spPr>
        <p:txBody>
          <a:bodyPr wrap="square" lIns="91440" tIns="45720" rIns="91440" bIns="45720">
            <a:spAutoFit/>
            <a:scene3d>
              <a:camera prst="orthographicFront">
                <a:rot lat="0" lon="0" rev="20099999"/>
              </a:camera>
              <a:lightRig rig="flat" dir="tl">
                <a:rot lat="0" lon="0" rev="6600000"/>
              </a:lightRig>
            </a:scene3d>
            <a:sp3d extrusionH="25400" contourW="8890">
              <a:bevelT w="38100" h="31750"/>
              <a:contourClr>
                <a:schemeClr val="accent2">
                  <a:shade val="75000"/>
                </a:schemeClr>
              </a:contourClr>
            </a:sp3d>
          </a:bodyPr>
          <a:lstStyle/>
          <a:p>
            <a:pPr algn="ctr"/>
            <a:r>
              <a:rPr lang="en-US" sz="13800" b="1" cap="none" spc="0" dirty="0" smtClean="0">
                <a:ln w="11430"/>
                <a:gradFill>
                  <a:gsLst>
                    <a:gs pos="92925">
                      <a:srgbClr val="00B050"/>
                    </a:gs>
                    <a:gs pos="0">
                      <a:srgbClr val="006C31"/>
                    </a:gs>
                    <a:gs pos="75000">
                      <a:srgbClr val="92D050"/>
                    </a:gs>
                    <a:gs pos="100000">
                      <a:srgbClr val="006C31"/>
                    </a:gs>
                  </a:gsLst>
                  <a:lin ang="5400000"/>
                </a:gradFill>
                <a:effectLst>
                  <a:outerShdw blurRad="50800" dist="39000" dir="5460000" algn="tl">
                    <a:srgbClr val="000000">
                      <a:alpha val="38000"/>
                    </a:srgbClr>
                  </a:outerShdw>
                </a:effectLst>
              </a:rPr>
              <a:t>ESG</a:t>
            </a:r>
            <a:endParaRPr lang="he-IL" sz="13800" b="1" cap="none" spc="0" dirty="0">
              <a:ln w="11430"/>
              <a:gradFill>
                <a:gsLst>
                  <a:gs pos="92925">
                    <a:srgbClr val="00B050"/>
                  </a:gs>
                  <a:gs pos="0">
                    <a:srgbClr val="006C31"/>
                  </a:gs>
                  <a:gs pos="75000">
                    <a:srgbClr val="92D050"/>
                  </a:gs>
                  <a:gs pos="100000">
                    <a:srgbClr val="006C31"/>
                  </a:gs>
                </a:gsLst>
                <a:lin ang="5400000"/>
              </a:gradFill>
              <a:effectLst>
                <a:outerShdw blurRad="50800" dist="39000" dir="5460000" algn="tl">
                  <a:srgbClr val="000000">
                    <a:alpha val="38000"/>
                  </a:srgbClr>
                </a:outerShdw>
              </a:effectLst>
            </a:endParaRPr>
          </a:p>
        </p:txBody>
      </p:sp>
      <p:pic>
        <p:nvPicPr>
          <p:cNvPr id="3" name="שמע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0847187"/>
      </p:ext>
    </p:extLst>
  </p:cSld>
  <p:clrMapOvr>
    <a:masterClrMapping/>
  </p:clrMapOvr>
  <mc:AlternateContent xmlns:mc="http://schemas.openxmlformats.org/markup-compatibility/2006" xmlns:p14="http://schemas.microsoft.com/office/powerpoint/2010/main">
    <mc:Choice Requires="p14">
      <p:transition spd="slow" p14:dur="2000" advTm="55766"/>
    </mc:Choice>
    <mc:Fallback xmlns="">
      <p:transition spd="slow" advTm="55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6" presetClass="emph" presetSubtype="0" fill="hold" grpId="1" nodeType="withEffect">
                                  <p:stCondLst>
                                    <p:cond delay="0"/>
                                  </p:stCondLst>
                                  <p:childTnLst>
                                    <p:animScale>
                                      <p:cBhvr>
                                        <p:cTn id="26" dur="2000" fill="hold"/>
                                        <p:tgtEl>
                                          <p:spTgt spid="10"/>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8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080"/>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08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082"/>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30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08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308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086"/>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3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3"/>
                </p:tgtEl>
              </p:cMediaNode>
            </p:audio>
          </p:childTnLst>
        </p:cTn>
      </p:par>
    </p:tnLst>
    <p:bldLst>
      <p:bldP spid="6" grpId="0"/>
      <p:bldP spid="8" grpId="0"/>
      <p:bldP spid="9" grpId="0"/>
      <p:bldP spid="10" grpId="0"/>
      <p:bldP spid="1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yuval\Dropbox\יחד\יוצרים חברה מקיימת\לוגו\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9669" y="6387119"/>
            <a:ext cx="1461445" cy="470881"/>
          </a:xfrm>
          <a:prstGeom prst="rect">
            <a:avLst/>
          </a:prstGeom>
          <a:noFill/>
          <a:extLst>
            <a:ext uri="{909E8E84-426E-40DD-AFC4-6F175D3DCCD1}">
              <a14:hiddenFill xmlns:a14="http://schemas.microsoft.com/office/drawing/2010/main">
                <a:solidFill>
                  <a:srgbClr val="FFFFFF"/>
                </a:solidFill>
              </a14:hiddenFill>
            </a:ext>
          </a:extLst>
        </p:spPr>
      </p:pic>
      <p:sp>
        <p:nvSpPr>
          <p:cNvPr id="2" name="מציין מיקום תוכן 1"/>
          <p:cNvSpPr>
            <a:spLocks noGrp="1"/>
          </p:cNvSpPr>
          <p:nvPr>
            <p:ph idx="1"/>
          </p:nvPr>
        </p:nvSpPr>
        <p:spPr>
          <a:xfrm>
            <a:off x="755576" y="1481328"/>
            <a:ext cx="7931224" cy="4525963"/>
          </a:xfrm>
        </p:spPr>
        <p:txBody>
          <a:bodyPr>
            <a:normAutofit fontScale="85000" lnSpcReduction="20000"/>
          </a:bodyPr>
          <a:lstStyle/>
          <a:p>
            <a:pPr>
              <a:buFont typeface="Wingdings" panose="05000000000000000000" pitchFamily="2" charset="2"/>
              <a:buChar char="q"/>
            </a:pPr>
            <a:r>
              <a:rPr lang="he-IL" b="1" dirty="0" smtClean="0"/>
              <a:t>חקיקה ומדיניות</a:t>
            </a:r>
            <a:r>
              <a:rPr lang="he-IL" dirty="0" smtClean="0"/>
              <a:t>– שינוי מדיניות כלכלית מיסוי מתקדם,</a:t>
            </a:r>
          </a:p>
          <a:p>
            <a:pPr marL="109728" indent="0">
              <a:buNone/>
            </a:pPr>
            <a:r>
              <a:rPr lang="he-IL" dirty="0" smtClean="0"/>
              <a:t> קדימות במכרזים, לאפשר חשיפה פרסומית,</a:t>
            </a:r>
          </a:p>
          <a:p>
            <a:pPr marL="109728" indent="0">
              <a:buNone/>
            </a:pPr>
            <a:r>
              <a:rPr lang="he-IL" dirty="0" smtClean="0"/>
              <a:t> הלוואות בתנאים נוחים.</a:t>
            </a:r>
          </a:p>
          <a:p>
            <a:pPr marL="109728" indent="0">
              <a:buNone/>
            </a:pPr>
            <a:endParaRPr lang="he-IL" dirty="0" smtClean="0"/>
          </a:p>
          <a:p>
            <a:pPr marL="109728" indent="0">
              <a:buNone/>
            </a:pPr>
            <a:endParaRPr lang="he-IL" dirty="0" smtClean="0"/>
          </a:p>
          <a:p>
            <a:pPr>
              <a:buFont typeface="Wingdings" panose="05000000000000000000" pitchFamily="2" charset="2"/>
              <a:buChar char="q"/>
            </a:pPr>
            <a:r>
              <a:rPr lang="he-IL" b="1" dirty="0" smtClean="0"/>
              <a:t>עובדים</a:t>
            </a:r>
            <a:r>
              <a:rPr lang="he-IL" dirty="0" smtClean="0"/>
              <a:t>– בוחרים מקום עבודה </a:t>
            </a:r>
          </a:p>
          <a:p>
            <a:pPr marL="109728" indent="0">
              <a:buNone/>
            </a:pPr>
            <a:r>
              <a:rPr lang="he-IL" dirty="0" smtClean="0"/>
              <a:t>עם ציונים גבוהים</a:t>
            </a:r>
          </a:p>
          <a:p>
            <a:pPr>
              <a:buFont typeface="Wingdings" panose="05000000000000000000" pitchFamily="2" charset="2"/>
              <a:buChar char="q"/>
            </a:pPr>
            <a:endParaRPr lang="he-IL" dirty="0"/>
          </a:p>
          <a:p>
            <a:pPr>
              <a:buFont typeface="Wingdings" panose="05000000000000000000" pitchFamily="2" charset="2"/>
              <a:buChar char="q"/>
            </a:pPr>
            <a:endParaRPr lang="he-IL" dirty="0" smtClean="0"/>
          </a:p>
          <a:p>
            <a:pPr>
              <a:buFont typeface="Wingdings" panose="05000000000000000000" pitchFamily="2" charset="2"/>
              <a:buChar char="q"/>
            </a:pPr>
            <a:r>
              <a:rPr lang="he-IL" b="1" dirty="0" smtClean="0"/>
              <a:t>צרכנים</a:t>
            </a:r>
            <a:r>
              <a:rPr lang="he-IL" dirty="0" smtClean="0"/>
              <a:t> – קונים בהתאם לציונים</a:t>
            </a:r>
          </a:p>
          <a:p>
            <a:pPr>
              <a:buFont typeface="Wingdings" panose="05000000000000000000" pitchFamily="2" charset="2"/>
              <a:buChar char="q"/>
            </a:pPr>
            <a:endParaRPr lang="he-IL" dirty="0"/>
          </a:p>
          <a:p>
            <a:pPr>
              <a:buFont typeface="Wingdings" panose="05000000000000000000" pitchFamily="2" charset="2"/>
              <a:buChar char="q"/>
            </a:pPr>
            <a:endParaRPr lang="he-IL" dirty="0" smtClean="0"/>
          </a:p>
          <a:p>
            <a:pPr>
              <a:buFont typeface="Wingdings" panose="05000000000000000000" pitchFamily="2" charset="2"/>
              <a:buChar char="q"/>
            </a:pPr>
            <a:r>
              <a:rPr lang="he-IL" b="1" dirty="0"/>
              <a:t>משקיעים</a:t>
            </a:r>
            <a:r>
              <a:rPr lang="he-IL" dirty="0"/>
              <a:t> – השקעות </a:t>
            </a:r>
            <a:r>
              <a:rPr lang="he-IL" dirty="0" smtClean="0"/>
              <a:t>לאור הציונים</a:t>
            </a:r>
            <a:endParaRPr lang="he-IL" dirty="0"/>
          </a:p>
          <a:p>
            <a:pPr marL="624078" indent="-514350">
              <a:buFont typeface="+mj-cs"/>
              <a:buAutoNum type="hebrew2Minus"/>
            </a:pPr>
            <a:endParaRPr lang="he-IL" dirty="0"/>
          </a:p>
        </p:txBody>
      </p:sp>
      <p:sp>
        <p:nvSpPr>
          <p:cNvPr id="3" name="TextBox 2"/>
          <p:cNvSpPr txBox="1"/>
          <p:nvPr/>
        </p:nvSpPr>
        <p:spPr>
          <a:xfrm>
            <a:off x="2987824" y="476672"/>
            <a:ext cx="5832648" cy="584775"/>
          </a:xfrm>
          <a:prstGeom prst="rect">
            <a:avLst/>
          </a:prstGeom>
          <a:noFill/>
        </p:spPr>
        <p:txBody>
          <a:bodyPr wrap="square" rtlCol="1">
            <a:spAutoFit/>
          </a:bodyPr>
          <a:lstStyle/>
          <a:p>
            <a:r>
              <a:rPr lang="he-IL" sz="3200" dirty="0" smtClean="0"/>
              <a:t>איך משתמשים בציון?</a:t>
            </a:r>
            <a:endParaRPr lang="he-IL" sz="3200" dirty="0"/>
          </a:p>
        </p:txBody>
      </p:sp>
      <p:pic>
        <p:nvPicPr>
          <p:cNvPr id="6" name="תמונה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77635">
            <a:off x="467544" y="57351"/>
            <a:ext cx="2133600" cy="1423416"/>
          </a:xfrm>
          <a:prstGeom prst="rect">
            <a:avLst/>
          </a:prstGeom>
        </p:spPr>
      </p:pic>
      <p:pic>
        <p:nvPicPr>
          <p:cNvPr id="7" name="תמונה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01806">
            <a:off x="251520" y="1886325"/>
            <a:ext cx="2088232" cy="894327"/>
          </a:xfrm>
          <a:prstGeom prst="rect">
            <a:avLst/>
          </a:prstGeom>
        </p:spPr>
      </p:pic>
      <p:pic>
        <p:nvPicPr>
          <p:cNvPr id="8" name="תמונה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56641">
            <a:off x="1954535" y="2852936"/>
            <a:ext cx="2329433" cy="1287577"/>
          </a:xfrm>
          <a:prstGeom prst="rect">
            <a:avLst/>
          </a:prstGeom>
        </p:spPr>
      </p:pic>
      <p:pic>
        <p:nvPicPr>
          <p:cNvPr id="10" name="תמונה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92177">
            <a:off x="88833" y="4320099"/>
            <a:ext cx="2304256" cy="1296144"/>
          </a:xfrm>
          <a:prstGeom prst="rect">
            <a:avLst/>
          </a:prstGeom>
        </p:spPr>
      </p:pic>
      <p:pic>
        <p:nvPicPr>
          <p:cNvPr id="11" name="תמונה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5257">
            <a:off x="2456415" y="5157192"/>
            <a:ext cx="1837420" cy="1484784"/>
          </a:xfrm>
          <a:prstGeom prst="rect">
            <a:avLst/>
          </a:prstGeom>
        </p:spPr>
      </p:pic>
      <p:pic>
        <p:nvPicPr>
          <p:cNvPr id="12" name="שמע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39239686"/>
      </p:ext>
    </p:extLst>
  </p:cSld>
  <p:clrMapOvr>
    <a:masterClrMapping/>
  </p:clrMapOvr>
  <mc:AlternateContent xmlns:mc="http://schemas.openxmlformats.org/markup-compatibility/2006" xmlns:p14="http://schemas.microsoft.com/office/powerpoint/2010/main">
    <mc:Choice Requires="p14">
      <p:transition spd="slow" p14:dur="2000" advTm="78792"/>
    </mc:Choice>
    <mc:Fallback xmlns="">
      <p:transition spd="slow" advTm="78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yuval\Dropbox\יחד\יוצרים חברה מקיימת\לוגו\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9669" y="6387119"/>
            <a:ext cx="1461445" cy="4708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מציין מיקום תוכן 4"/>
          <p:cNvGraphicFramePr>
            <a:graphicFrameLocks noGrp="1"/>
          </p:cNvGraphicFramePr>
          <p:nvPr>
            <p:ph idx="1"/>
            <p:extLst>
              <p:ext uri="{D42A27DB-BD31-4B8C-83A1-F6EECF244321}">
                <p14:modId xmlns:p14="http://schemas.microsoft.com/office/powerpoint/2010/main" val="725758797"/>
              </p:ext>
            </p:extLst>
          </p:nvPr>
        </p:nvGraphicFramePr>
        <p:xfrm>
          <a:off x="1763688" y="188640"/>
          <a:ext cx="5266928" cy="45259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p:cNvSpPr txBox="1"/>
          <p:nvPr/>
        </p:nvSpPr>
        <p:spPr>
          <a:xfrm>
            <a:off x="2699792" y="4909791"/>
            <a:ext cx="3784646" cy="1477328"/>
          </a:xfrm>
          <a:prstGeom prst="rect">
            <a:avLst/>
          </a:prstGeom>
          <a:noFill/>
          <a:ln>
            <a:solidFill>
              <a:srgbClr val="00B050"/>
            </a:solidFill>
          </a:ln>
        </p:spPr>
        <p:txBody>
          <a:bodyPr wrap="square" rtlCol="1">
            <a:spAutoFit/>
          </a:bodyPr>
          <a:lstStyle/>
          <a:p>
            <a:pPr algn="ctr"/>
            <a:r>
              <a:rPr lang="he-IL" sz="3600" b="1" dirty="0" smtClean="0"/>
              <a:t>בטוחה ומשתלמת יותר!!!</a:t>
            </a:r>
          </a:p>
          <a:p>
            <a:endParaRPr lang="he-IL" b="1" dirty="0"/>
          </a:p>
        </p:txBody>
      </p:sp>
      <p:pic>
        <p:nvPicPr>
          <p:cNvPr id="8" name="תמונה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5257">
            <a:off x="6075052" y="1693969"/>
            <a:ext cx="2854905" cy="2306994"/>
          </a:xfrm>
          <a:prstGeom prst="rect">
            <a:avLst/>
          </a:prstGeom>
        </p:spPr>
      </p:pic>
      <p:pic>
        <p:nvPicPr>
          <p:cNvPr id="6" name="שמע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05693640"/>
      </p:ext>
    </p:extLst>
  </p:cSld>
  <p:clrMapOvr>
    <a:masterClrMapping/>
  </p:clrMapOvr>
  <mc:AlternateContent xmlns:mc="http://schemas.openxmlformats.org/markup-compatibility/2006" xmlns:p14="http://schemas.microsoft.com/office/powerpoint/2010/main">
    <mc:Choice Requires="p14">
      <p:transition spd="slow" p14:dur="2000" advTm="25861"/>
    </mc:Choice>
    <mc:Fallback xmlns="">
      <p:transition spd="slow" advTm="25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96778" y="46752"/>
            <a:ext cx="5488814" cy="1384995"/>
          </a:xfrm>
          <a:prstGeom prst="rect">
            <a:avLst/>
          </a:prstGeom>
          <a:noFill/>
        </p:spPr>
        <p:txBody>
          <a:bodyPr wrap="square" rtlCol="1">
            <a:spAutoFit/>
          </a:bodyPr>
          <a:lstStyle/>
          <a:p>
            <a:pPr algn="ctr"/>
            <a:r>
              <a:rPr lang="he-IL" sz="2800" b="1" dirty="0"/>
              <a:t>תיאוריית ליצירת שינוי חברתי על פי ג'ואנה </a:t>
            </a:r>
            <a:r>
              <a:rPr lang="he-IL" sz="2800" b="1" dirty="0" smtClean="0"/>
              <a:t>מייסי-</a:t>
            </a:r>
            <a:endParaRPr lang="he-IL" sz="2800" b="1" dirty="0"/>
          </a:p>
          <a:p>
            <a:pPr algn="ctr"/>
            <a:r>
              <a:rPr lang="he-IL" sz="2800" b="1" dirty="0"/>
              <a:t> </a:t>
            </a:r>
            <a:r>
              <a:rPr lang="he-IL" sz="2800" b="1" i="1" dirty="0" err="1">
                <a:effectLst>
                  <a:outerShdw blurRad="38100" dist="38100" dir="2700000" algn="tl">
                    <a:srgbClr val="000000">
                      <a:alpha val="43137"/>
                    </a:srgbClr>
                  </a:outerShdw>
                </a:effectLst>
              </a:rPr>
              <a:t>מימדי</a:t>
            </a:r>
            <a:r>
              <a:rPr lang="he-IL" sz="2800" b="1" i="1" dirty="0">
                <a:effectLst>
                  <a:outerShdw blurRad="38100" dist="38100" dir="2700000" algn="tl">
                    <a:srgbClr val="000000">
                      <a:alpha val="43137"/>
                    </a:srgbClr>
                  </a:outerShdw>
                </a:effectLst>
              </a:rPr>
              <a:t> עשייה/ פעולה</a:t>
            </a:r>
          </a:p>
        </p:txBody>
      </p:sp>
      <p:pic>
        <p:nvPicPr>
          <p:cNvPr id="11" name="Picture 2" descr="C:\Users\yuval\Dropbox\יחד\יוצרים חברה מקיימת\לוגו\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77538" y="6312897"/>
            <a:ext cx="1096084" cy="4708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דיאגרמה 11"/>
          <p:cNvGraphicFramePr/>
          <p:nvPr>
            <p:extLst>
              <p:ext uri="{D42A27DB-BD31-4B8C-83A1-F6EECF244321}">
                <p14:modId xmlns:p14="http://schemas.microsoft.com/office/powerpoint/2010/main" val="3712624548"/>
              </p:ext>
            </p:extLst>
          </p:nvPr>
        </p:nvGraphicFramePr>
        <p:xfrm>
          <a:off x="2967350" y="1910116"/>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3" name="חץ ימינה מקווקו 12"/>
          <p:cNvSpPr/>
          <p:nvPr/>
        </p:nvSpPr>
        <p:spPr>
          <a:xfrm rot="10800000">
            <a:off x="2555776" y="3496745"/>
            <a:ext cx="1368152" cy="33375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גילה אופקית 13"/>
          <p:cNvSpPr/>
          <p:nvPr/>
        </p:nvSpPr>
        <p:spPr>
          <a:xfrm>
            <a:off x="323528" y="2367477"/>
            <a:ext cx="2051720" cy="2592288"/>
          </a:xfrm>
          <a:prstGeom prst="horizontalScroll">
            <a:avLst/>
          </a:prstGeom>
        </p:spPr>
        <p:style>
          <a:lnRef idx="1">
            <a:schemeClr val="accent1"/>
          </a:lnRef>
          <a:fillRef idx="3">
            <a:schemeClr val="accent1"/>
          </a:fillRef>
          <a:effectRef idx="2">
            <a:schemeClr val="accent1"/>
          </a:effectRef>
          <a:fontRef idx="minor">
            <a:schemeClr val="lt1"/>
          </a:fontRef>
        </p:style>
        <p:txBody>
          <a:bodyPr rtlCol="1" anchor="ctr"/>
          <a:lstStyle/>
          <a:p>
            <a:pPr algn="ctr"/>
            <a:r>
              <a:rPr lang="he-IL" b="1" i="1" dirty="0" smtClean="0"/>
              <a:t>חברה מקיימת יותר</a:t>
            </a:r>
            <a:endParaRPr lang="he-IL" b="1" i="1" dirty="0"/>
          </a:p>
        </p:txBody>
      </p:sp>
      <p:pic>
        <p:nvPicPr>
          <p:cNvPr id="2" name="תמונה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92490" y="3356992"/>
            <a:ext cx="1672050" cy="1393791"/>
          </a:xfrm>
          <a:prstGeom prst="rect">
            <a:avLst/>
          </a:prstGeom>
        </p:spPr>
      </p:pic>
      <p:pic>
        <p:nvPicPr>
          <p:cNvPr id="3" name="תמונה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8468" y="4776679"/>
            <a:ext cx="1653772" cy="1265377"/>
          </a:xfrm>
          <a:prstGeom prst="rect">
            <a:avLst/>
          </a:prstGeom>
        </p:spPr>
      </p:pic>
      <p:pic>
        <p:nvPicPr>
          <p:cNvPr id="4" name="תמונה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67944" y="3068960"/>
            <a:ext cx="2027392" cy="1773833"/>
          </a:xfrm>
          <a:prstGeom prst="rect">
            <a:avLst/>
          </a:prstGeom>
        </p:spPr>
      </p:pic>
      <p:pic>
        <p:nvPicPr>
          <p:cNvPr id="5" name="תמונה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31876" y="3068960"/>
            <a:ext cx="1731769" cy="1731769"/>
          </a:xfrm>
          <a:prstGeom prst="rect">
            <a:avLst/>
          </a:prstGeom>
        </p:spPr>
      </p:pic>
      <p:pic>
        <p:nvPicPr>
          <p:cNvPr id="6" name="תמונה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90658" y="3128374"/>
            <a:ext cx="2304678" cy="1589605"/>
          </a:xfrm>
          <a:prstGeom prst="rect">
            <a:avLst/>
          </a:prstGeom>
        </p:spPr>
      </p:pic>
      <p:pic>
        <p:nvPicPr>
          <p:cNvPr id="7" name="תמונה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53647" y="4800729"/>
            <a:ext cx="1650601" cy="1350150"/>
          </a:xfrm>
          <a:prstGeom prst="rect">
            <a:avLst/>
          </a:prstGeom>
        </p:spPr>
      </p:pic>
      <p:sp>
        <p:nvSpPr>
          <p:cNvPr id="15" name="אליפסה 14"/>
          <p:cNvSpPr/>
          <p:nvPr/>
        </p:nvSpPr>
        <p:spPr>
          <a:xfrm>
            <a:off x="6816848" y="4802322"/>
            <a:ext cx="1919380" cy="1239734"/>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אליפסה 15"/>
          <p:cNvSpPr/>
          <p:nvPr/>
        </p:nvSpPr>
        <p:spPr>
          <a:xfrm>
            <a:off x="5081640" y="1810591"/>
            <a:ext cx="1919380" cy="1239734"/>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אליפסה 16"/>
          <p:cNvSpPr/>
          <p:nvPr/>
        </p:nvSpPr>
        <p:spPr>
          <a:xfrm>
            <a:off x="3239851" y="4842793"/>
            <a:ext cx="1919380" cy="1239734"/>
          </a:xfrm>
          <a:prstGeom prst="ellipse">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0" name="שמע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60644804"/>
      </p:ext>
    </p:extLst>
  </p:cSld>
  <p:clrMapOvr>
    <a:masterClrMapping/>
  </p:clrMapOvr>
  <mc:AlternateContent xmlns:mc="http://schemas.openxmlformats.org/markup-compatibility/2006" xmlns:p14="http://schemas.microsoft.com/office/powerpoint/2010/main">
    <mc:Choice Requires="p14">
      <p:transition spd="slow" p14:dur="2000" advTm="133745"/>
    </mc:Choice>
    <mc:Fallback xmlns="">
      <p:transition spd="slow" advTm="133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20"/>
                </p:tgtEl>
              </p:cMediaNode>
            </p:audio>
          </p:childTnLst>
        </p:cTn>
      </p:par>
    </p:tnLst>
    <p:bldLst>
      <p:bldGraphic spid="12" grpId="0">
        <p:bldAsOne/>
      </p:bldGraphic>
      <p:bldP spid="13" grpId="0" animBg="1"/>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yuval\Dropbox\יחד\יוצרים חברה מקיימת\לוגו\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9669" y="6387119"/>
            <a:ext cx="1461445" cy="4708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72991" y="908720"/>
            <a:ext cx="4698146" cy="707886"/>
          </a:xfrm>
          <a:prstGeom prst="rect">
            <a:avLst/>
          </a:prstGeom>
          <a:noFill/>
        </p:spPr>
        <p:txBody>
          <a:bodyPr wrap="square" rtlCol="1">
            <a:spAutoFit/>
          </a:bodyPr>
          <a:lstStyle/>
          <a:p>
            <a:pPr algn="ctr"/>
            <a:r>
              <a:rPr lang="he-IL" sz="4000" b="1" dirty="0" smtClean="0">
                <a:solidFill>
                  <a:srgbClr val="0070C0"/>
                </a:solidFill>
                <a:effectLst>
                  <a:glow rad="63500">
                    <a:schemeClr val="accent1">
                      <a:satMod val="175000"/>
                      <a:alpha val="40000"/>
                    </a:schemeClr>
                  </a:glow>
                  <a:outerShdw blurRad="50800" dist="38100" dir="2700000" algn="tl" rotWithShape="0">
                    <a:prstClr val="black">
                      <a:alpha val="40000"/>
                    </a:prstClr>
                  </a:outerShdw>
                </a:effectLst>
              </a:rPr>
              <a:t>תודה על ההקשבה </a:t>
            </a:r>
            <a:endParaRPr lang="he-IL" sz="4000" b="1" dirty="0">
              <a:solidFill>
                <a:srgbClr val="0070C0"/>
              </a:solidFill>
              <a:effectLst>
                <a:glow rad="63500">
                  <a:schemeClr val="accent1">
                    <a:satMod val="175000"/>
                    <a:alpha val="40000"/>
                  </a:schemeClr>
                </a:glow>
                <a:outerShdw blurRad="50800" dist="38100" dir="2700000" algn="tl" rotWithShape="0">
                  <a:prstClr val="black">
                    <a:alpha val="40000"/>
                  </a:prstClr>
                </a:outerShdw>
              </a:effectLst>
            </a:endParaRPr>
          </a:p>
        </p:txBody>
      </p:sp>
      <p:pic>
        <p:nvPicPr>
          <p:cNvPr id="2050" name="Picture 2" descr="https://i.imgur.com/ZGC1wg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7943" y="1797968"/>
            <a:ext cx="4985398" cy="3524161"/>
          </a:xfrm>
          <a:prstGeom prst="rect">
            <a:avLst/>
          </a:prstGeom>
          <a:noFill/>
          <a:extLst>
            <a:ext uri="{909E8E84-426E-40DD-AFC4-6F175D3DCCD1}">
              <a14:hiddenFill xmlns:a14="http://schemas.microsoft.com/office/drawing/2010/main">
                <a:solidFill>
                  <a:srgbClr val="FFFFFF"/>
                </a:solidFill>
              </a14:hiddenFill>
            </a:ext>
          </a:extLst>
        </p:spPr>
      </p:pic>
      <p:pic>
        <p:nvPicPr>
          <p:cNvPr id="3" name="שמע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30376915"/>
      </p:ext>
    </p:extLst>
  </p:cSld>
  <p:clrMapOvr>
    <a:masterClrMapping/>
  </p:clrMapOvr>
  <mc:AlternateContent xmlns:mc="http://schemas.openxmlformats.org/markup-compatibility/2006" xmlns:p14="http://schemas.microsoft.com/office/powerpoint/2010/main">
    <mc:Choice Requires="p14">
      <p:transition spd="slow" p14:dur="2000" advTm="47378"/>
    </mc:Choice>
    <mc:Fallback xmlns="">
      <p:transition spd="slow" advTm="47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9|5.4|4.6"/>
</p:tagLst>
</file>

<file path=ppt/tags/tag2.xml><?xml version="1.0" encoding="utf-8"?>
<p:tagLst xmlns:a="http://schemas.openxmlformats.org/drawingml/2006/main" xmlns:r="http://schemas.openxmlformats.org/officeDocument/2006/relationships" xmlns:p="http://schemas.openxmlformats.org/presentationml/2006/main">
  <p:tag name="TIMING" val="|17|18.2|18.1|13.4"/>
</p:tagLst>
</file>

<file path=ppt/tags/tag3.xml><?xml version="1.0" encoding="utf-8"?>
<p:tagLst xmlns:a="http://schemas.openxmlformats.org/drawingml/2006/main" xmlns:r="http://schemas.openxmlformats.org/officeDocument/2006/relationships" xmlns:p="http://schemas.openxmlformats.org/presentationml/2006/main">
  <p:tag name="TIMING" val="|3|10.2|4.4|3|28.5"/>
</p:tagLst>
</file>

<file path=ppt/tags/tag4.xml><?xml version="1.0" encoding="utf-8"?>
<p:tagLst xmlns:a="http://schemas.openxmlformats.org/drawingml/2006/main" xmlns:r="http://schemas.openxmlformats.org/officeDocument/2006/relationships" xmlns:p="http://schemas.openxmlformats.org/presentationml/2006/main">
  <p:tag name="TIMING" val="|5.8|5.5|1.3|13.9"/>
</p:tagLst>
</file>

<file path=ppt/tags/tag5.xml><?xml version="1.0" encoding="utf-8"?>
<p:tagLst xmlns:a="http://schemas.openxmlformats.org/drawingml/2006/main" xmlns:r="http://schemas.openxmlformats.org/officeDocument/2006/relationships" xmlns:p="http://schemas.openxmlformats.org/presentationml/2006/main">
  <p:tag name="TIMING" val="|5.4|4|5.6|5.2|3|3|1.9|3"/>
</p:tagLst>
</file>

<file path=ppt/tags/tag6.xml><?xml version="1.0" encoding="utf-8"?>
<p:tagLst xmlns:a="http://schemas.openxmlformats.org/drawingml/2006/main" xmlns:r="http://schemas.openxmlformats.org/officeDocument/2006/relationships" xmlns:p="http://schemas.openxmlformats.org/presentationml/2006/main">
  <p:tag name="TIMING" val="|28.1|24.1|9|6.7"/>
</p:tagLst>
</file>

<file path=ppt/tags/tag7.xml><?xml version="1.0" encoding="utf-8"?>
<p:tagLst xmlns:a="http://schemas.openxmlformats.org/drawingml/2006/main" xmlns:r="http://schemas.openxmlformats.org/officeDocument/2006/relationships" xmlns:p="http://schemas.openxmlformats.org/presentationml/2006/main">
  <p:tag name="TIMING" val="|16.1"/>
</p:tagLst>
</file>

<file path=ppt/tags/tag8.xml><?xml version="1.0" encoding="utf-8"?>
<p:tagLst xmlns:a="http://schemas.openxmlformats.org/drawingml/2006/main" xmlns:r="http://schemas.openxmlformats.org/officeDocument/2006/relationships" xmlns:p="http://schemas.openxmlformats.org/presentationml/2006/main">
  <p:tag name="TIMING" val="|12.4|11.8|15|19.4|25.8|6|8.4|19.4"/>
</p:tagLst>
</file>

<file path=ppt/tags/tag9.xml><?xml version="1.0" encoding="utf-8"?>
<p:tagLst xmlns:a="http://schemas.openxmlformats.org/drawingml/2006/main" xmlns:r="http://schemas.openxmlformats.org/officeDocument/2006/relationships" xmlns:p="http://schemas.openxmlformats.org/presentationml/2006/main">
  <p:tag name="TIMING" val="|44.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רחבה">
  <a:themeElements>
    <a:clrScheme name="רחבה">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רחבה">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רחבה">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73209</TotalTime>
  <Words>1464</Words>
  <Application>Microsoft Office PowerPoint</Application>
  <PresentationFormat>‫הצגה על המסך (4:3)</PresentationFormat>
  <Paragraphs>153</Paragraphs>
  <Slides>9</Slides>
  <Notes>9</Notes>
  <HiddenSlides>0</HiddenSlides>
  <MMClips>9</MMClips>
  <ScaleCrop>false</ScaleCrop>
  <HeadingPairs>
    <vt:vector size="4" baseType="variant">
      <vt:variant>
        <vt:lpstr>ערכת נושא</vt:lpstr>
      </vt:variant>
      <vt:variant>
        <vt:i4>1</vt:i4>
      </vt:variant>
      <vt:variant>
        <vt:lpstr>כותרות שקופיות</vt:lpstr>
      </vt:variant>
      <vt:variant>
        <vt:i4>9</vt:i4>
      </vt:variant>
    </vt:vector>
  </HeadingPairs>
  <TitlesOfParts>
    <vt:vector size="10" baseType="lpstr">
      <vt:lpstr>רחבה</vt:lpstr>
      <vt:lpstr>כלכלה מקיימת השקעות אחראיות ומה שביניהן</vt:lpstr>
      <vt:lpstr>השקעות אחראיות כדרך לשפר את הכלכלה ואת העולם</vt:lpstr>
      <vt:lpstr>עלויות חיצוניות </vt:lpstr>
      <vt:lpstr>כלכלה מקיימת</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יסודות של כלכלה חדשה/מקיימת</dc:title>
  <dc:creator>yuval_s</dc:creator>
  <cp:lastModifiedBy>yuval stav</cp:lastModifiedBy>
  <cp:revision>313</cp:revision>
  <dcterms:created xsi:type="dcterms:W3CDTF">2017-08-20T04:21:44Z</dcterms:created>
  <dcterms:modified xsi:type="dcterms:W3CDTF">2019-10-18T05:36:32Z</dcterms:modified>
</cp:coreProperties>
</file>